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6"/>
  </p:handoutMasterIdLst>
  <p:sldIdLst>
    <p:sldId id="317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5" r:id="rId10"/>
    <p:sldId id="284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26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5" r:id="rId40"/>
    <p:sldId id="316" r:id="rId41"/>
    <p:sldId id="318" r:id="rId42"/>
    <p:sldId id="314" r:id="rId43"/>
    <p:sldId id="313" r:id="rId44"/>
    <p:sldId id="261" r:id="rId45"/>
  </p:sldIdLst>
  <p:sldSz cx="9144000" cy="6858000" type="screen4x3"/>
  <p:notesSz cx="6794500" cy="99314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-2064" y="-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356" cy="496131"/>
          </a:xfrm>
          <a:prstGeom prst="rect">
            <a:avLst/>
          </a:prstGeom>
        </p:spPr>
        <p:txBody>
          <a:bodyPr vert="horz" lIns="62947" tIns="31474" rIns="62947" bIns="31474" rtlCol="0"/>
          <a:lstStyle>
            <a:lvl1pPr algn="l">
              <a:defRPr sz="8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059" y="0"/>
            <a:ext cx="2944356" cy="496131"/>
          </a:xfrm>
          <a:prstGeom prst="rect">
            <a:avLst/>
          </a:prstGeom>
        </p:spPr>
        <p:txBody>
          <a:bodyPr vert="horz" lIns="62947" tIns="31474" rIns="62947" bIns="31474" rtlCol="0"/>
          <a:lstStyle>
            <a:lvl1pPr algn="r">
              <a:defRPr sz="800"/>
            </a:lvl1pPr>
          </a:lstStyle>
          <a:p>
            <a:fld id="{1A224FA6-1E5E-44EC-BDB2-566AC03BD3B2}" type="datetimeFigureOut">
              <a:rPr lang="pl-PL" smtClean="0"/>
              <a:t>19.02.2020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33074"/>
            <a:ext cx="2944356" cy="496131"/>
          </a:xfrm>
          <a:prstGeom prst="rect">
            <a:avLst/>
          </a:prstGeom>
        </p:spPr>
        <p:txBody>
          <a:bodyPr vert="horz" lIns="62947" tIns="31474" rIns="62947" bIns="31474" rtlCol="0" anchor="b"/>
          <a:lstStyle>
            <a:lvl1pPr algn="l">
              <a:defRPr sz="8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059" y="9433074"/>
            <a:ext cx="2944356" cy="496131"/>
          </a:xfrm>
          <a:prstGeom prst="rect">
            <a:avLst/>
          </a:prstGeom>
        </p:spPr>
        <p:txBody>
          <a:bodyPr vert="horz" lIns="62947" tIns="31474" rIns="62947" bIns="31474" rtlCol="0" anchor="b"/>
          <a:lstStyle>
            <a:lvl1pPr algn="r">
              <a:defRPr sz="800"/>
            </a:lvl1pPr>
          </a:lstStyle>
          <a:p>
            <a:fld id="{3845831B-EA5A-40A6-9152-328D27E7BC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2786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F2BA-B7B8-4978-8E3A-F88DB458ECB2}" type="datetimeFigureOut">
              <a:rPr lang="pl-PL" smtClean="0"/>
              <a:t>19.02.2020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CEA60-67EF-4773-952C-70CA1762B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8726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F2BA-B7B8-4978-8E3A-F88DB458ECB2}" type="datetimeFigureOut">
              <a:rPr lang="pl-PL" smtClean="0"/>
              <a:t>19.02.2020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CEA60-67EF-4773-952C-70CA1762B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5825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F2BA-B7B8-4978-8E3A-F88DB458ECB2}" type="datetimeFigureOut">
              <a:rPr lang="pl-PL" smtClean="0"/>
              <a:t>19.02.2020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CEA60-67EF-4773-952C-70CA1762B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500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F2BA-B7B8-4978-8E3A-F88DB458ECB2}" type="datetimeFigureOut">
              <a:rPr lang="pl-PL" smtClean="0"/>
              <a:t>19.02.2020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CEA60-67EF-4773-952C-70CA1762B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7810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F2BA-B7B8-4978-8E3A-F88DB458ECB2}" type="datetimeFigureOut">
              <a:rPr lang="pl-PL" smtClean="0"/>
              <a:t>19.02.2020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CEA60-67EF-4773-952C-70CA1762B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3674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F2BA-B7B8-4978-8E3A-F88DB458ECB2}" type="datetimeFigureOut">
              <a:rPr lang="pl-PL" smtClean="0"/>
              <a:t>19.02.2020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CEA60-67EF-4773-952C-70CA1762B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7969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F2BA-B7B8-4978-8E3A-F88DB458ECB2}" type="datetimeFigureOut">
              <a:rPr lang="pl-PL" smtClean="0"/>
              <a:t>19.02.2020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CEA60-67EF-4773-952C-70CA1762B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9647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F2BA-B7B8-4978-8E3A-F88DB458ECB2}" type="datetimeFigureOut">
              <a:rPr lang="pl-PL" smtClean="0"/>
              <a:t>19.02.2020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CEA60-67EF-4773-952C-70CA1762B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3974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F2BA-B7B8-4978-8E3A-F88DB458ECB2}" type="datetimeFigureOut">
              <a:rPr lang="pl-PL" smtClean="0"/>
              <a:t>19.02.2020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CEA60-67EF-4773-952C-70CA1762B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9896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F2BA-B7B8-4978-8E3A-F88DB458ECB2}" type="datetimeFigureOut">
              <a:rPr lang="pl-PL" smtClean="0"/>
              <a:t>19.02.2020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CEA60-67EF-4773-952C-70CA1762B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4841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F2BA-B7B8-4978-8E3A-F88DB458ECB2}" type="datetimeFigureOut">
              <a:rPr lang="pl-PL" smtClean="0"/>
              <a:t>19.02.2020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CEA60-67EF-4773-952C-70CA1762B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9609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5F2BA-B7B8-4978-8E3A-F88DB458ECB2}" type="datetimeFigureOut">
              <a:rPr lang="pl-PL" smtClean="0"/>
              <a:t>19.02.2020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CEA60-67EF-4773-952C-70CA1762B1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769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emf"/><Relationship Id="rId7" Type="http://schemas.openxmlformats.org/officeDocument/2006/relationships/image" Target="../media/image27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32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.emf"/><Relationship Id="rId7" Type="http://schemas.openxmlformats.org/officeDocument/2006/relationships/image" Target="../media/image38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emf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47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60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g"/><Relationship Id="rId5" Type="http://schemas.openxmlformats.org/officeDocument/2006/relationships/image" Target="../media/image54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z-pl.eu/" TargetMode="External"/><Relationship Id="rId5" Type="http://schemas.openxmlformats.org/officeDocument/2006/relationships/hyperlink" Target="http://www.euroregion-silesia.cz/" TargetMode="External"/><Relationship Id="rId4" Type="http://schemas.openxmlformats.org/officeDocument/2006/relationships/hyperlink" Target="http://www.euroregion-silesia.pl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emf"/><Relationship Id="rId7" Type="http://schemas.openxmlformats.org/officeDocument/2006/relationships/image" Target="../media/image1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emf"/><Relationship Id="rId7" Type="http://schemas.openxmlformats.org/officeDocument/2006/relationships/image" Target="../media/image21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4767" y="2276872"/>
            <a:ext cx="9034463" cy="3024336"/>
          </a:xfrm>
        </p:spPr>
        <p:txBody>
          <a:bodyPr>
            <a:noAutofit/>
          </a:bodyPr>
          <a:lstStyle/>
          <a:p>
            <a:r>
              <a:rPr lang="pl-PL" sz="2000" b="1" u="sng" dirty="0" smtClean="0"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pl-PL" sz="2000" b="1" u="sng" dirty="0" smtClean="0">
                <a:solidFill>
                  <a:prstClr val="black"/>
                </a:solidFill>
                <a:latin typeface="Trebuchet MS" panose="020B0603020202020204"/>
              </a:rPr>
            </a:br>
            <a:r>
              <a:rPr lang="pl-PL" sz="2800" b="1" u="sng" dirty="0" smtClean="0">
                <a:solidFill>
                  <a:prstClr val="black"/>
                </a:solidFill>
                <a:latin typeface="Trebuchet MS" panose="020B0603020202020204"/>
              </a:rPr>
              <a:t>Konferencja </a:t>
            </a:r>
            <a:r>
              <a:rPr lang="pl-PL" sz="2800" b="1" u="sng" dirty="0">
                <a:solidFill>
                  <a:prstClr val="black"/>
                </a:solidFill>
                <a:latin typeface="Trebuchet MS" panose="020B0603020202020204"/>
              </a:rPr>
              <a:t>rozpoczynająca realizację projektu </a:t>
            </a:r>
            <a:br>
              <a:rPr lang="pl-PL" sz="2800" b="1" u="sng" dirty="0">
                <a:solidFill>
                  <a:prstClr val="black"/>
                </a:solidFill>
                <a:latin typeface="Trebuchet MS" panose="020B0603020202020204"/>
              </a:rPr>
            </a:br>
            <a:r>
              <a:rPr lang="pl-PL" sz="2800" b="1" u="sng" dirty="0">
                <a:solidFill>
                  <a:srgbClr val="0070C0"/>
                </a:solidFill>
                <a:latin typeface="Trebuchet MS" panose="020B0603020202020204"/>
              </a:rPr>
              <a:t>Úvodní </a:t>
            </a:r>
            <a:r>
              <a:rPr lang="pl-PL" sz="2800" b="1" u="sng" dirty="0" smtClean="0">
                <a:solidFill>
                  <a:srgbClr val="0070C0"/>
                </a:solidFill>
                <a:latin typeface="Trebuchet MS" panose="020B0603020202020204"/>
              </a:rPr>
              <a:t>konference realizovaná </a:t>
            </a:r>
            <a:r>
              <a:rPr lang="pl-PL" sz="2800" b="1" u="sng" dirty="0">
                <a:solidFill>
                  <a:srgbClr val="0070C0"/>
                </a:solidFill>
                <a:latin typeface="Trebuchet MS" panose="020B0603020202020204"/>
              </a:rPr>
              <a:t>v rámci projektu</a:t>
            </a:r>
            <a:r>
              <a:rPr lang="pl-PL" sz="2000" b="1" u="sng" dirty="0">
                <a:solidFill>
                  <a:srgbClr val="0070C0"/>
                </a:solidFill>
                <a:latin typeface="Trebuchet MS" panose="020B0603020202020204"/>
              </a:rPr>
              <a:t>  </a:t>
            </a:r>
            <a:br>
              <a:rPr lang="pl-PL" sz="2000" b="1" u="sng" dirty="0">
                <a:solidFill>
                  <a:srgbClr val="0070C0"/>
                </a:solidFill>
                <a:latin typeface="Trebuchet MS" panose="020B0603020202020204"/>
              </a:rPr>
            </a:br>
            <a:r>
              <a:rPr lang="pl-PL" sz="2000" b="1" u="sng" dirty="0">
                <a:solidFill>
                  <a:srgbClr val="0070C0"/>
                </a:solidFill>
                <a:latin typeface="Trebuchet MS" panose="020B0603020202020204"/>
              </a:rPr>
              <a:t/>
            </a:r>
            <a:br>
              <a:rPr lang="pl-PL" sz="2000" b="1" u="sng" dirty="0">
                <a:solidFill>
                  <a:srgbClr val="0070C0"/>
                </a:solidFill>
                <a:latin typeface="Trebuchet MS" panose="020B0603020202020204"/>
              </a:rPr>
            </a:br>
            <a:r>
              <a:rPr lang="pl-PL" sz="2000" b="1" u="sng" dirty="0">
                <a:solidFill>
                  <a:srgbClr val="0070C0"/>
                </a:solidFill>
                <a:latin typeface="Trebuchet MS" panose="020B0603020202020204"/>
              </a:rPr>
              <a:t/>
            </a:r>
            <a:br>
              <a:rPr lang="pl-PL" sz="2000" b="1" u="sng" dirty="0">
                <a:solidFill>
                  <a:srgbClr val="0070C0"/>
                </a:solidFill>
                <a:latin typeface="Trebuchet MS" panose="020B0603020202020204"/>
              </a:rPr>
            </a:br>
            <a:r>
              <a:rPr lang="pl-PL" sz="2000" b="1" dirty="0">
                <a:solidFill>
                  <a:srgbClr val="2E83C3">
                    <a:lumMod val="75000"/>
                  </a:srgbClr>
                </a:solidFill>
                <a:latin typeface="Trebuchet MS" panose="020B0603020202020204"/>
              </a:rPr>
              <a:t/>
            </a:r>
            <a:br>
              <a:rPr lang="pl-PL" sz="2000" b="1" dirty="0">
                <a:solidFill>
                  <a:srgbClr val="2E83C3">
                    <a:lumMod val="75000"/>
                  </a:srgbClr>
                </a:solidFill>
                <a:latin typeface="Trebuchet MS" panose="020B0603020202020204"/>
              </a:rPr>
            </a:br>
            <a:r>
              <a:rPr lang="pl-PL" sz="2400" b="1" dirty="0">
                <a:solidFill>
                  <a:srgbClr val="2E83C3">
                    <a:lumMod val="75000"/>
                  </a:srgbClr>
                </a:solidFill>
                <a:latin typeface="Trebuchet MS" panose="020B0603020202020204"/>
              </a:rPr>
              <a:t/>
            </a:r>
            <a:br>
              <a:rPr lang="pl-PL" sz="2400" b="1" dirty="0">
                <a:solidFill>
                  <a:srgbClr val="2E83C3">
                    <a:lumMod val="75000"/>
                  </a:srgbClr>
                </a:solidFill>
                <a:latin typeface="Trebuchet MS" panose="020B0603020202020204"/>
              </a:rPr>
            </a:br>
            <a:r>
              <a:rPr lang="pl-PL" sz="2800" b="1" dirty="0">
                <a:solidFill>
                  <a:prstClr val="black"/>
                </a:solidFill>
                <a:latin typeface="Trebuchet MS" panose="020B0603020202020204"/>
              </a:rPr>
              <a:t>"Silesianka" - szlak wież i platform widokowych </a:t>
            </a:r>
            <a:br>
              <a:rPr lang="pl-PL" sz="2800" b="1" dirty="0">
                <a:solidFill>
                  <a:prstClr val="black"/>
                </a:solidFill>
                <a:latin typeface="Trebuchet MS" panose="020B0603020202020204"/>
              </a:rPr>
            </a:br>
            <a:r>
              <a:rPr lang="pl-PL" sz="2800" b="1" dirty="0">
                <a:solidFill>
                  <a:prstClr val="black"/>
                </a:solidFill>
                <a:latin typeface="Trebuchet MS" panose="020B0603020202020204"/>
              </a:rPr>
              <a:t>w Euroregionie Silesia</a:t>
            </a:r>
            <a:r>
              <a:rPr lang="pl-PL" sz="2800" b="1" i="1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pl-PL" sz="2800" dirty="0"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pl-PL" sz="2800" dirty="0">
                <a:solidFill>
                  <a:prstClr val="black"/>
                </a:solidFill>
                <a:latin typeface="Trebuchet MS" panose="020B0603020202020204"/>
              </a:rPr>
            </a:br>
            <a:r>
              <a:rPr lang="pl-PL" sz="2800" b="1" dirty="0">
                <a:solidFill>
                  <a:prstClr val="black"/>
                </a:solidFill>
                <a:latin typeface="Trebuchet MS" panose="020B0603020202020204"/>
              </a:rPr>
              <a:t> </a:t>
            </a:r>
            <a:r>
              <a:rPr lang="pl-PL" sz="2800" b="1" dirty="0">
                <a:solidFill>
                  <a:srgbClr val="0070C0"/>
                </a:solidFill>
                <a:latin typeface="Trebuchet MS" panose="020B0603020202020204"/>
              </a:rPr>
              <a:t>"Silesianka" – stezka rozhleden a vyhlídkových míst </a:t>
            </a:r>
            <a:br>
              <a:rPr lang="pl-PL" sz="2800" b="1" dirty="0">
                <a:solidFill>
                  <a:srgbClr val="0070C0"/>
                </a:solidFill>
                <a:latin typeface="Trebuchet MS" panose="020B0603020202020204"/>
              </a:rPr>
            </a:br>
            <a:r>
              <a:rPr lang="pl-PL" sz="2800" b="1" dirty="0">
                <a:solidFill>
                  <a:srgbClr val="0070C0"/>
                </a:solidFill>
                <a:latin typeface="Trebuchet MS" panose="020B0603020202020204"/>
              </a:rPr>
              <a:t>v Euroregionu Silesia </a:t>
            </a:r>
            <a:r>
              <a:rPr lang="pl-PL" sz="2000" b="1" dirty="0">
                <a:solidFill>
                  <a:srgbClr val="2E83C3">
                    <a:lumMod val="75000"/>
                  </a:srgbClr>
                </a:solidFill>
                <a:latin typeface="Trebuchet MS" panose="020B0603020202020204"/>
              </a:rPr>
              <a:t/>
            </a:r>
            <a:br>
              <a:rPr lang="pl-PL" sz="2000" b="1" dirty="0">
                <a:solidFill>
                  <a:srgbClr val="2E83C3">
                    <a:lumMod val="75000"/>
                  </a:srgbClr>
                </a:solidFill>
                <a:latin typeface="Trebuchet MS" panose="020B0603020202020204"/>
              </a:rPr>
            </a:br>
            <a:r>
              <a:rPr lang="pl-PL" sz="2000" b="1" dirty="0">
                <a:solidFill>
                  <a:prstClr val="black"/>
                </a:solidFill>
                <a:latin typeface="Trebuchet MS" panose="020B0603020202020204"/>
              </a:rPr>
              <a:t> </a:t>
            </a:r>
            <a:r>
              <a:rPr lang="pl-PL" sz="2000" dirty="0"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pl-PL" sz="2000" dirty="0">
                <a:solidFill>
                  <a:prstClr val="black"/>
                </a:solidFill>
                <a:latin typeface="Trebuchet MS" panose="020B0603020202020204"/>
              </a:rPr>
            </a:b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907703" y="5607510"/>
            <a:ext cx="5040561" cy="346501"/>
          </a:xfrm>
        </p:spPr>
        <p:txBody>
          <a:bodyPr>
            <a:normAutofit/>
          </a:bodyPr>
          <a:lstStyle/>
          <a:p>
            <a:r>
              <a:rPr lang="pl-PL" sz="1600" b="1" dirty="0" smtClean="0">
                <a:solidFill>
                  <a:schemeClr val="tx1"/>
                </a:solidFill>
              </a:rPr>
              <a:t>Ostrava, 20.2.2020 </a:t>
            </a:r>
            <a:endParaRPr lang="pl-PL" sz="1600" dirty="0">
              <a:solidFill>
                <a:schemeClr val="tx1"/>
              </a:solidFill>
            </a:endParaRPr>
          </a:p>
        </p:txBody>
      </p:sp>
      <p:pic>
        <p:nvPicPr>
          <p:cNvPr id="4" name="Obraz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" y="5962819"/>
            <a:ext cx="9034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nna.kubala\Desktop\logo wersja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80928"/>
            <a:ext cx="3024336" cy="74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0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199022" y="1395773"/>
            <a:ext cx="78848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u="sng" dirty="0" smtClean="0">
                <a:ea typeface="Calibri"/>
                <a:cs typeface="Calibri"/>
              </a:rPr>
              <a:t>Od pomysłu do realizacji szlaku</a:t>
            </a:r>
          </a:p>
          <a:p>
            <a:pPr marL="25650" lvl="0" algn="ctr"/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 nápadu k realizaci stezky</a:t>
            </a:r>
            <a:endParaRPr lang="pl-PL" sz="3200" u="sng" dirty="0" smtClean="0"/>
          </a:p>
          <a:p>
            <a:pPr marL="514350" lvl="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51520" y="2564904"/>
            <a:ext cx="8748972" cy="3456384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pl-PL" sz="3200" b="1" i="1" dirty="0" smtClean="0"/>
              <a:t>Wykorzystanie funduszu mikroprojektów w Euroregionie </a:t>
            </a:r>
            <a:r>
              <a:rPr lang="pl-PL" sz="3200" b="1" i="1" dirty="0" err="1" smtClean="0"/>
              <a:t>Silesia</a:t>
            </a:r>
            <a:r>
              <a:rPr lang="pl-PL" sz="3200" b="1" i="1" dirty="0" smtClean="0"/>
              <a:t> – „etapizacja“   </a:t>
            </a:r>
          </a:p>
          <a:p>
            <a:pPr marL="0" indent="0" algn="ctr">
              <a:buNone/>
            </a:pPr>
            <a:r>
              <a:rPr lang="pl-PL" sz="3200" b="1" i="1" dirty="0" err="1" smtClean="0">
                <a:solidFill>
                  <a:srgbClr val="0070C0"/>
                </a:solidFill>
              </a:rPr>
              <a:t>Využití</a:t>
            </a:r>
            <a:r>
              <a:rPr lang="pl-PL" sz="3200" b="1" i="1" dirty="0" smtClean="0">
                <a:solidFill>
                  <a:srgbClr val="0070C0"/>
                </a:solidFill>
              </a:rPr>
              <a:t> </a:t>
            </a:r>
            <a:r>
              <a:rPr lang="pl-PL" sz="3200" b="1" i="1" dirty="0" err="1" smtClean="0">
                <a:solidFill>
                  <a:srgbClr val="0070C0"/>
                </a:solidFill>
              </a:rPr>
              <a:t>Fondu</a:t>
            </a:r>
            <a:r>
              <a:rPr lang="pl-PL" sz="3200" b="1" i="1" dirty="0" smtClean="0">
                <a:solidFill>
                  <a:srgbClr val="0070C0"/>
                </a:solidFill>
              </a:rPr>
              <a:t> </a:t>
            </a:r>
            <a:r>
              <a:rPr lang="pl-PL" sz="3200" b="1" i="1" dirty="0" err="1" smtClean="0">
                <a:solidFill>
                  <a:srgbClr val="0070C0"/>
                </a:solidFill>
              </a:rPr>
              <a:t>mikroprojektů</a:t>
            </a:r>
            <a:r>
              <a:rPr lang="pl-PL" sz="3200" b="1" i="1" dirty="0" smtClean="0">
                <a:solidFill>
                  <a:srgbClr val="0070C0"/>
                </a:solidFill>
              </a:rPr>
              <a:t> v Euroregionu </a:t>
            </a:r>
            <a:r>
              <a:rPr lang="pl-PL" sz="3200" b="1" i="1" dirty="0" err="1" smtClean="0">
                <a:solidFill>
                  <a:srgbClr val="0070C0"/>
                </a:solidFill>
              </a:rPr>
              <a:t>Silesia</a:t>
            </a:r>
            <a:r>
              <a:rPr lang="pl-PL" sz="3200" b="1" i="1" dirty="0" smtClean="0">
                <a:solidFill>
                  <a:srgbClr val="0070C0"/>
                </a:solidFill>
              </a:rPr>
              <a:t> – „</a:t>
            </a:r>
            <a:r>
              <a:rPr lang="pl-PL" sz="3200" b="1" i="1" dirty="0" err="1" smtClean="0">
                <a:solidFill>
                  <a:srgbClr val="0070C0"/>
                </a:solidFill>
              </a:rPr>
              <a:t>etapizace</a:t>
            </a:r>
            <a:r>
              <a:rPr lang="pl-PL" sz="3200" b="1" i="1" dirty="0" smtClean="0">
                <a:solidFill>
                  <a:srgbClr val="0070C0"/>
                </a:solidFill>
              </a:rPr>
              <a:t>“</a:t>
            </a:r>
          </a:p>
          <a:p>
            <a:pPr marL="0" indent="0" algn="ctr">
              <a:buNone/>
            </a:pPr>
            <a:endParaRPr lang="pl-PL" sz="1800" b="1" i="1" dirty="0" smtClean="0">
              <a:solidFill>
                <a:srgbClr val="0070C0"/>
              </a:solidFill>
            </a:endParaRP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dirty="0" smtClean="0"/>
              <a:t>Realizacja szlaku wież i platform widokowych w ramach Funduszu mikroprojektów:</a:t>
            </a:r>
          </a:p>
          <a:p>
            <a:pPr marL="457200" lvl="1" indent="0" algn="just">
              <a:buClr>
                <a:srgbClr val="2E83C3">
                  <a:lumMod val="75000"/>
                </a:srgbClr>
              </a:buClr>
              <a:buSzPct val="100000"/>
              <a:buNone/>
            </a:pPr>
            <a:r>
              <a:rPr lang="pl-PL" b="1" u="sng" dirty="0" smtClean="0"/>
              <a:t>I. etap</a:t>
            </a:r>
            <a:r>
              <a:rPr lang="pl-PL" b="1" dirty="0" smtClean="0"/>
              <a:t> – wybudowanie 5 wież i platform widokowych (4 na obszarze PL, 1 na obszarze CZ)</a:t>
            </a:r>
            <a:endParaRPr lang="pl-PL" b="1" u="sng" dirty="0" smtClean="0"/>
          </a:p>
          <a:p>
            <a:pPr marL="457200" lvl="1" indent="0" algn="just">
              <a:buClr>
                <a:srgbClr val="2E83C3">
                  <a:lumMod val="75000"/>
                </a:srgbClr>
              </a:buClr>
              <a:buSzPct val="100000"/>
              <a:buNone/>
            </a:pPr>
            <a:r>
              <a:rPr lang="pl-PL" b="1" u="sng" dirty="0" smtClean="0"/>
              <a:t>II. etap</a:t>
            </a:r>
            <a:r>
              <a:rPr lang="pl-PL" b="1" dirty="0" smtClean="0"/>
              <a:t> – wybudowanie 4 wież i platform widokowych (1 na obszarze PL, 3 na obszarze CZ)</a:t>
            </a:r>
          </a:p>
          <a:p>
            <a:pPr marL="457200" lvl="1" indent="0" algn="just">
              <a:buClr>
                <a:srgbClr val="2E83C3">
                  <a:lumMod val="75000"/>
                </a:srgbClr>
              </a:buClr>
              <a:buSzPct val="100000"/>
              <a:buNone/>
            </a:pPr>
            <a:r>
              <a:rPr lang="pl-PL" b="1" u="sng" dirty="0" smtClean="0"/>
              <a:t>III. etap</a:t>
            </a:r>
            <a:r>
              <a:rPr lang="pl-PL" b="1" dirty="0" smtClean="0"/>
              <a:t> – wybudowanie 1 wieży (na obszarze PL)</a:t>
            </a:r>
          </a:p>
          <a:p>
            <a:pPr marL="457200" lvl="1" indent="0" algn="just">
              <a:buClr>
                <a:srgbClr val="2E83C3">
                  <a:lumMod val="75000"/>
                </a:srgbClr>
              </a:buClr>
              <a:buSzPct val="100000"/>
              <a:buNone/>
            </a:pPr>
            <a:r>
              <a:rPr lang="pl-PL" b="1" u="sng" dirty="0" smtClean="0"/>
              <a:t>IV. etap </a:t>
            </a:r>
            <a:r>
              <a:rPr lang="pl-PL" dirty="0" smtClean="0"/>
              <a:t> - ???</a:t>
            </a:r>
            <a:endParaRPr lang="pl-PL" b="1" u="sng" dirty="0" smtClean="0"/>
          </a:p>
          <a:p>
            <a:pPr lvl="1" algn="just">
              <a:buClr>
                <a:srgbClr val="2E83C3">
                  <a:lumMod val="75000"/>
                </a:srgbClr>
              </a:buClr>
              <a:buSzPct val="100000"/>
            </a:pPr>
            <a:endParaRPr lang="pl-PL" sz="1800" b="1" u="sng" dirty="0" smtClean="0"/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dirty="0" err="1" smtClean="0">
                <a:solidFill>
                  <a:srgbClr val="0070C0"/>
                </a:solidFill>
              </a:rPr>
              <a:t>Realizace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stezky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rozhleden</a:t>
            </a:r>
            <a:r>
              <a:rPr lang="pl-PL" b="1" dirty="0" smtClean="0">
                <a:solidFill>
                  <a:srgbClr val="0070C0"/>
                </a:solidFill>
              </a:rPr>
              <a:t> a </a:t>
            </a:r>
            <a:r>
              <a:rPr lang="pl-PL" b="1" dirty="0" err="1" smtClean="0">
                <a:solidFill>
                  <a:srgbClr val="0070C0"/>
                </a:solidFill>
              </a:rPr>
              <a:t>vyhlídkových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míst</a:t>
            </a:r>
            <a:r>
              <a:rPr lang="pl-PL" b="1" dirty="0" smtClean="0">
                <a:solidFill>
                  <a:srgbClr val="0070C0"/>
                </a:solidFill>
              </a:rPr>
              <a:t> v </a:t>
            </a:r>
            <a:r>
              <a:rPr lang="pl-PL" b="1" dirty="0" err="1" smtClean="0">
                <a:solidFill>
                  <a:srgbClr val="0070C0"/>
                </a:solidFill>
              </a:rPr>
              <a:t>rámci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Fondu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mikroprojektů</a:t>
            </a:r>
            <a:r>
              <a:rPr lang="pl-PL" b="1" dirty="0" smtClean="0">
                <a:solidFill>
                  <a:srgbClr val="0070C0"/>
                </a:solidFill>
              </a:rPr>
              <a:t>:</a:t>
            </a:r>
          </a:p>
          <a:p>
            <a:pPr marL="457200" lvl="1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>
                <a:solidFill>
                  <a:srgbClr val="0070C0"/>
                </a:solidFill>
              </a:rPr>
              <a:t>I. </a:t>
            </a:r>
            <a:r>
              <a:rPr lang="pl-PL" b="1" u="sng" dirty="0" err="1" smtClean="0">
                <a:solidFill>
                  <a:srgbClr val="0070C0"/>
                </a:solidFill>
              </a:rPr>
              <a:t>etapa</a:t>
            </a:r>
            <a:r>
              <a:rPr lang="pl-PL" b="1" u="sng" dirty="0" smtClean="0">
                <a:solidFill>
                  <a:srgbClr val="0070C0"/>
                </a:solidFill>
              </a:rPr>
              <a:t> </a:t>
            </a:r>
            <a:r>
              <a:rPr lang="pl-PL" b="1" dirty="0" smtClean="0">
                <a:solidFill>
                  <a:srgbClr val="0070C0"/>
                </a:solidFill>
              </a:rPr>
              <a:t>– </a:t>
            </a:r>
            <a:r>
              <a:rPr lang="pl-PL" b="1" dirty="0" err="1" smtClean="0">
                <a:solidFill>
                  <a:srgbClr val="0070C0"/>
                </a:solidFill>
              </a:rPr>
              <a:t>výstavba</a:t>
            </a:r>
            <a:r>
              <a:rPr lang="pl-PL" b="1" dirty="0" smtClean="0">
                <a:solidFill>
                  <a:srgbClr val="0070C0"/>
                </a:solidFill>
              </a:rPr>
              <a:t> 5 </a:t>
            </a:r>
            <a:r>
              <a:rPr lang="pl-PL" b="1" dirty="0" err="1" smtClean="0">
                <a:solidFill>
                  <a:srgbClr val="0070C0"/>
                </a:solidFill>
              </a:rPr>
              <a:t>rozhleden</a:t>
            </a:r>
            <a:r>
              <a:rPr lang="pl-PL" b="1" dirty="0" smtClean="0">
                <a:solidFill>
                  <a:srgbClr val="0070C0"/>
                </a:solidFill>
              </a:rPr>
              <a:t> a </a:t>
            </a:r>
            <a:r>
              <a:rPr lang="pl-PL" b="1" dirty="0" err="1" smtClean="0">
                <a:solidFill>
                  <a:srgbClr val="0070C0"/>
                </a:solidFill>
              </a:rPr>
              <a:t>vyhlídkových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míst</a:t>
            </a:r>
            <a:r>
              <a:rPr lang="pl-PL" b="1" dirty="0" smtClean="0">
                <a:solidFill>
                  <a:srgbClr val="0070C0"/>
                </a:solidFill>
              </a:rPr>
              <a:t> (4 na PL </a:t>
            </a:r>
            <a:r>
              <a:rPr lang="pl-PL" b="1" dirty="0" err="1" smtClean="0">
                <a:solidFill>
                  <a:srgbClr val="0070C0"/>
                </a:solidFill>
              </a:rPr>
              <a:t>území</a:t>
            </a:r>
            <a:r>
              <a:rPr lang="pl-PL" b="1" dirty="0" smtClean="0">
                <a:solidFill>
                  <a:srgbClr val="0070C0"/>
                </a:solidFill>
              </a:rPr>
              <a:t>, 1 na CZ </a:t>
            </a:r>
            <a:r>
              <a:rPr lang="pl-PL" b="1" dirty="0" err="1" smtClean="0">
                <a:solidFill>
                  <a:srgbClr val="0070C0"/>
                </a:solidFill>
              </a:rPr>
              <a:t>území</a:t>
            </a:r>
            <a:r>
              <a:rPr lang="pl-PL" b="1" dirty="0" smtClean="0">
                <a:solidFill>
                  <a:srgbClr val="0070C0"/>
                </a:solidFill>
              </a:rPr>
              <a:t>)</a:t>
            </a:r>
          </a:p>
          <a:p>
            <a:pPr marL="457200" lvl="1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>
                <a:solidFill>
                  <a:srgbClr val="0070C0"/>
                </a:solidFill>
              </a:rPr>
              <a:t>II. </a:t>
            </a:r>
            <a:r>
              <a:rPr lang="pl-PL" b="1" u="sng" dirty="0" err="1" smtClean="0">
                <a:solidFill>
                  <a:srgbClr val="0070C0"/>
                </a:solidFill>
              </a:rPr>
              <a:t>etapa</a:t>
            </a:r>
            <a:r>
              <a:rPr lang="pl-PL" b="1" u="sng" dirty="0" smtClean="0">
                <a:solidFill>
                  <a:srgbClr val="0070C0"/>
                </a:solidFill>
              </a:rPr>
              <a:t> </a:t>
            </a:r>
            <a:r>
              <a:rPr lang="pl-PL" b="1" dirty="0" smtClean="0">
                <a:solidFill>
                  <a:srgbClr val="0070C0"/>
                </a:solidFill>
              </a:rPr>
              <a:t>– </a:t>
            </a:r>
            <a:r>
              <a:rPr lang="pl-PL" b="1" dirty="0" err="1" smtClean="0">
                <a:solidFill>
                  <a:srgbClr val="0070C0"/>
                </a:solidFill>
              </a:rPr>
              <a:t>výstavba</a:t>
            </a:r>
            <a:r>
              <a:rPr lang="pl-PL" b="1" dirty="0" smtClean="0">
                <a:solidFill>
                  <a:srgbClr val="0070C0"/>
                </a:solidFill>
              </a:rPr>
              <a:t> 4 </a:t>
            </a:r>
            <a:r>
              <a:rPr lang="pl-PL" b="1" dirty="0" err="1" smtClean="0">
                <a:solidFill>
                  <a:srgbClr val="0070C0"/>
                </a:solidFill>
              </a:rPr>
              <a:t>rozhleden</a:t>
            </a:r>
            <a:r>
              <a:rPr lang="pl-PL" b="1" dirty="0" smtClean="0">
                <a:solidFill>
                  <a:srgbClr val="0070C0"/>
                </a:solidFill>
              </a:rPr>
              <a:t> a </a:t>
            </a:r>
            <a:r>
              <a:rPr lang="pl-PL" b="1" dirty="0" err="1" smtClean="0">
                <a:solidFill>
                  <a:srgbClr val="0070C0"/>
                </a:solidFill>
              </a:rPr>
              <a:t>vyhlídkových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míst</a:t>
            </a:r>
            <a:r>
              <a:rPr lang="pl-PL" b="1" dirty="0" smtClean="0">
                <a:solidFill>
                  <a:srgbClr val="0070C0"/>
                </a:solidFill>
              </a:rPr>
              <a:t> (1 na PL </a:t>
            </a:r>
            <a:r>
              <a:rPr lang="pl-PL" b="1" dirty="0" err="1" smtClean="0">
                <a:solidFill>
                  <a:srgbClr val="0070C0"/>
                </a:solidFill>
              </a:rPr>
              <a:t>území</a:t>
            </a:r>
            <a:r>
              <a:rPr lang="pl-PL" b="1" dirty="0" smtClean="0">
                <a:solidFill>
                  <a:srgbClr val="0070C0"/>
                </a:solidFill>
              </a:rPr>
              <a:t>, 3 na CZ </a:t>
            </a:r>
            <a:r>
              <a:rPr lang="pl-PL" b="1" dirty="0" err="1" smtClean="0">
                <a:solidFill>
                  <a:srgbClr val="0070C0"/>
                </a:solidFill>
              </a:rPr>
              <a:t>území</a:t>
            </a:r>
            <a:r>
              <a:rPr lang="pl-PL" b="1" dirty="0" smtClean="0">
                <a:solidFill>
                  <a:srgbClr val="0070C0"/>
                </a:solidFill>
              </a:rPr>
              <a:t>) </a:t>
            </a:r>
          </a:p>
          <a:p>
            <a:pPr marL="457200" lvl="1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>
                <a:solidFill>
                  <a:srgbClr val="0070C0"/>
                </a:solidFill>
              </a:rPr>
              <a:t>III. </a:t>
            </a:r>
            <a:r>
              <a:rPr lang="pl-PL" b="1" u="sng" dirty="0" err="1" smtClean="0">
                <a:solidFill>
                  <a:srgbClr val="0070C0"/>
                </a:solidFill>
              </a:rPr>
              <a:t>etapa</a:t>
            </a:r>
            <a:r>
              <a:rPr lang="pl-PL" b="1" u="sng" dirty="0" smtClean="0">
                <a:solidFill>
                  <a:srgbClr val="0070C0"/>
                </a:solidFill>
              </a:rPr>
              <a:t> </a:t>
            </a:r>
            <a:r>
              <a:rPr lang="pl-PL" b="1" dirty="0" smtClean="0">
                <a:solidFill>
                  <a:srgbClr val="0070C0"/>
                </a:solidFill>
              </a:rPr>
              <a:t>– </a:t>
            </a:r>
            <a:r>
              <a:rPr lang="pl-PL" b="1" dirty="0" err="1" smtClean="0">
                <a:solidFill>
                  <a:srgbClr val="0070C0"/>
                </a:solidFill>
              </a:rPr>
              <a:t>výstavba</a:t>
            </a:r>
            <a:r>
              <a:rPr lang="pl-PL" b="1" dirty="0" smtClean="0">
                <a:solidFill>
                  <a:srgbClr val="0070C0"/>
                </a:solidFill>
              </a:rPr>
              <a:t> 1 </a:t>
            </a:r>
            <a:r>
              <a:rPr lang="pl-PL" b="1" dirty="0" err="1" smtClean="0">
                <a:solidFill>
                  <a:srgbClr val="0070C0"/>
                </a:solidFill>
              </a:rPr>
              <a:t>rozhledny</a:t>
            </a:r>
            <a:r>
              <a:rPr lang="pl-PL" b="1" dirty="0" smtClean="0">
                <a:solidFill>
                  <a:srgbClr val="0070C0"/>
                </a:solidFill>
              </a:rPr>
              <a:t> (na PL </a:t>
            </a:r>
            <a:r>
              <a:rPr lang="pl-PL" b="1" dirty="0" err="1" smtClean="0">
                <a:solidFill>
                  <a:srgbClr val="0070C0"/>
                </a:solidFill>
              </a:rPr>
              <a:t>území</a:t>
            </a:r>
            <a:r>
              <a:rPr lang="pl-PL" b="1" dirty="0" smtClean="0">
                <a:solidFill>
                  <a:srgbClr val="0070C0"/>
                </a:solidFill>
              </a:rPr>
              <a:t>)</a:t>
            </a:r>
          </a:p>
          <a:p>
            <a:pPr marL="457200" lvl="1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>
                <a:solidFill>
                  <a:srgbClr val="0070C0"/>
                </a:solidFill>
              </a:rPr>
              <a:t>IV. </a:t>
            </a:r>
            <a:r>
              <a:rPr lang="pl-PL" b="1" u="sng" dirty="0" err="1" smtClean="0">
                <a:solidFill>
                  <a:srgbClr val="0070C0"/>
                </a:solidFill>
              </a:rPr>
              <a:t>etapa</a:t>
            </a:r>
            <a:r>
              <a:rPr lang="pl-PL" b="1" u="sng" dirty="0" smtClean="0">
                <a:solidFill>
                  <a:srgbClr val="0070C0"/>
                </a:solidFill>
              </a:rPr>
              <a:t> </a:t>
            </a:r>
            <a:r>
              <a:rPr lang="pl-PL" sz="2000" b="1" dirty="0" smtClean="0">
                <a:solidFill>
                  <a:srgbClr val="0070C0"/>
                </a:solidFill>
              </a:rPr>
              <a:t>- ???</a:t>
            </a:r>
            <a:endParaRPr lang="pl-PL" sz="2000" dirty="0" smtClean="0">
              <a:solidFill>
                <a:srgbClr val="0070C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3438"/>
            <a:ext cx="1085106" cy="108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2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199022" y="1395773"/>
            <a:ext cx="78848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u="sng" dirty="0" smtClean="0">
                <a:ea typeface="Calibri"/>
                <a:cs typeface="Calibri"/>
              </a:rPr>
              <a:t>Od pomysłu do realizacji szlaku</a:t>
            </a:r>
          </a:p>
          <a:p>
            <a:pPr marL="25650" lvl="0" algn="ctr"/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 nápadu k realizaci stezky</a:t>
            </a:r>
            <a:endParaRPr lang="pl-PL" sz="3200" u="sng" dirty="0" smtClean="0"/>
          </a:p>
          <a:p>
            <a:pPr marL="514350" lvl="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51520" y="2564904"/>
            <a:ext cx="8748972" cy="345638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pl-PL" sz="3200" b="1" i="1" dirty="0" smtClean="0"/>
              <a:t>Wykorzystanie funduszu mikroprojektów w Euroregionie </a:t>
            </a:r>
            <a:r>
              <a:rPr lang="pl-PL" sz="3200" b="1" i="1" dirty="0" err="1" smtClean="0"/>
              <a:t>Silesia</a:t>
            </a:r>
            <a:r>
              <a:rPr lang="pl-PL" sz="3200" b="1" i="1" dirty="0" smtClean="0"/>
              <a:t> – „etapizacja“  </a:t>
            </a:r>
          </a:p>
          <a:p>
            <a:pPr marL="0" indent="0" algn="ctr">
              <a:buNone/>
            </a:pPr>
            <a:r>
              <a:rPr lang="pl-PL" sz="3200" b="1" i="1" dirty="0" err="1" smtClean="0">
                <a:solidFill>
                  <a:srgbClr val="0070C0"/>
                </a:solidFill>
              </a:rPr>
              <a:t>Využití</a:t>
            </a:r>
            <a:r>
              <a:rPr lang="pl-PL" sz="3200" b="1" i="1" dirty="0" smtClean="0">
                <a:solidFill>
                  <a:srgbClr val="0070C0"/>
                </a:solidFill>
              </a:rPr>
              <a:t> </a:t>
            </a:r>
            <a:r>
              <a:rPr lang="pl-PL" sz="3200" b="1" i="1" dirty="0" err="1" smtClean="0">
                <a:solidFill>
                  <a:srgbClr val="0070C0"/>
                </a:solidFill>
              </a:rPr>
              <a:t>Fondu</a:t>
            </a:r>
            <a:r>
              <a:rPr lang="pl-PL" sz="3200" b="1" i="1" dirty="0" smtClean="0">
                <a:solidFill>
                  <a:srgbClr val="0070C0"/>
                </a:solidFill>
              </a:rPr>
              <a:t> </a:t>
            </a:r>
            <a:r>
              <a:rPr lang="pl-PL" sz="3200" b="1" i="1" dirty="0" err="1" smtClean="0">
                <a:solidFill>
                  <a:srgbClr val="0070C0"/>
                </a:solidFill>
              </a:rPr>
              <a:t>mikroprojektů</a:t>
            </a:r>
            <a:r>
              <a:rPr lang="pl-PL" sz="3200" b="1" i="1" dirty="0" smtClean="0">
                <a:solidFill>
                  <a:srgbClr val="0070C0"/>
                </a:solidFill>
              </a:rPr>
              <a:t> v Euroregionu </a:t>
            </a:r>
            <a:r>
              <a:rPr lang="pl-PL" sz="3200" b="1" i="1" dirty="0" err="1" smtClean="0">
                <a:solidFill>
                  <a:srgbClr val="0070C0"/>
                </a:solidFill>
              </a:rPr>
              <a:t>Silesia</a:t>
            </a:r>
            <a:r>
              <a:rPr lang="pl-PL" sz="3200" b="1" i="1" dirty="0" smtClean="0">
                <a:solidFill>
                  <a:srgbClr val="0070C0"/>
                </a:solidFill>
              </a:rPr>
              <a:t> – „</a:t>
            </a:r>
            <a:r>
              <a:rPr lang="pl-PL" sz="3200" b="1" i="1" dirty="0" err="1" smtClean="0">
                <a:solidFill>
                  <a:srgbClr val="0070C0"/>
                </a:solidFill>
              </a:rPr>
              <a:t>etapizace</a:t>
            </a:r>
            <a:r>
              <a:rPr lang="pl-PL" sz="3200" b="1" i="1" dirty="0" smtClean="0">
                <a:solidFill>
                  <a:srgbClr val="0070C0"/>
                </a:solidFill>
              </a:rPr>
              <a:t>“</a:t>
            </a:r>
          </a:p>
          <a:p>
            <a:pPr marL="0" indent="0" algn="ctr">
              <a:buNone/>
            </a:pPr>
            <a:endParaRPr lang="pl-PL" sz="1800" b="1" i="1" dirty="0" smtClean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/>
              <a:t>KTO</a:t>
            </a:r>
            <a:r>
              <a:rPr lang="pl-PL" b="1" dirty="0" smtClean="0"/>
              <a:t> – platformy widokowe Gmina Lubomia, Gmina Mszana, Arboretum Bramy Morawskiej w Raciborzu, wieża Gmina Pietrowice Wielkie, </a:t>
            </a:r>
            <a:r>
              <a:rPr lang="pl-PL" b="1" dirty="0" err="1" smtClean="0"/>
              <a:t>Obec</a:t>
            </a:r>
            <a:r>
              <a:rPr lang="pl-PL" b="1" dirty="0" smtClean="0"/>
              <a:t> </a:t>
            </a:r>
            <a:r>
              <a:rPr lang="pl-PL" b="1" dirty="0" err="1" smtClean="0"/>
              <a:t>Sosnová</a:t>
            </a:r>
            <a:endParaRPr lang="pl-PL" b="1" dirty="0" smtClean="0"/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/>
              <a:t>CO</a:t>
            </a:r>
            <a:r>
              <a:rPr lang="pl-PL" b="1" dirty="0" smtClean="0"/>
              <a:t> – wybudowanie, wytyczenie szlaku </a:t>
            </a:r>
            <a:r>
              <a:rPr lang="pl-PL" sz="1400" b="1" dirty="0" smtClean="0"/>
              <a:t>(opracowanie mapy)</a:t>
            </a:r>
            <a:r>
              <a:rPr lang="pl-PL" b="1" dirty="0" smtClean="0"/>
              <a:t>, promocja szlaku </a:t>
            </a:r>
            <a:r>
              <a:rPr lang="pl-PL" sz="1400" b="1" dirty="0" smtClean="0"/>
              <a:t>(</a:t>
            </a:r>
            <a:r>
              <a:rPr lang="pl-PL" sz="1400" b="1" dirty="0" err="1" smtClean="0"/>
              <a:t>layout</a:t>
            </a:r>
            <a:r>
              <a:rPr lang="pl-PL" sz="1400" b="1" dirty="0" smtClean="0"/>
              <a:t>, strona </a:t>
            </a:r>
            <a:r>
              <a:rPr lang="pl-PL" sz="1400" b="1" dirty="0" err="1" smtClean="0"/>
              <a:t>internet</a:t>
            </a:r>
            <a:r>
              <a:rPr lang="pl-PL" sz="1400" b="1" dirty="0" smtClean="0"/>
              <a:t>., </a:t>
            </a:r>
            <a:r>
              <a:rPr lang="pl-PL" sz="1400" b="1" dirty="0" err="1" smtClean="0"/>
              <a:t>progr</a:t>
            </a:r>
            <a:r>
              <a:rPr lang="pl-PL" sz="1400" b="1" dirty="0" smtClean="0"/>
              <a:t>. lojalnościowy, uroczyste otwarcie, </a:t>
            </a:r>
            <a:r>
              <a:rPr lang="pl-PL" sz="1400" b="1" dirty="0" err="1" smtClean="0"/>
              <a:t>konfer</a:t>
            </a:r>
            <a:r>
              <a:rPr lang="pl-PL" sz="1400" b="1" dirty="0" smtClean="0"/>
              <a:t>.)</a:t>
            </a:r>
            <a:endParaRPr lang="pl-PL" b="1" dirty="0" smtClean="0"/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/>
              <a:t>KIEDY</a:t>
            </a:r>
            <a:r>
              <a:rPr lang="pl-PL" b="1" dirty="0" smtClean="0"/>
              <a:t> - harmonogram realizacji 1/2017 – 11/2018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/>
              <a:t>CAŁKOWITE WYDATKI </a:t>
            </a:r>
            <a:r>
              <a:rPr lang="pl-PL" b="1" dirty="0" smtClean="0"/>
              <a:t>= ok. 240 tys. EUR, z tego dotacja z UE ok. 145 tys. EUR</a:t>
            </a:r>
          </a:p>
          <a:p>
            <a:pPr lvl="1" algn="just">
              <a:buClr>
                <a:srgbClr val="2E83C3">
                  <a:lumMod val="75000"/>
                </a:srgbClr>
              </a:buClr>
              <a:buSzPct val="100000"/>
            </a:pPr>
            <a:endParaRPr lang="pl-PL" sz="1800" b="1" u="sng" dirty="0" smtClean="0"/>
          </a:p>
          <a:p>
            <a:pPr lvl="1" algn="just">
              <a:buClr>
                <a:srgbClr val="2E83C3">
                  <a:lumMod val="75000"/>
                </a:srgbClr>
              </a:buClr>
              <a:buSzPct val="100000"/>
            </a:pPr>
            <a:endParaRPr lang="pl-PL" sz="1800" b="1" u="sng" dirty="0" smtClean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>
                <a:solidFill>
                  <a:srgbClr val="0070C0"/>
                </a:solidFill>
              </a:rPr>
              <a:t>KDO</a:t>
            </a:r>
            <a:r>
              <a:rPr lang="pl-PL" b="1" dirty="0" smtClean="0">
                <a:solidFill>
                  <a:srgbClr val="0070C0"/>
                </a:solidFill>
              </a:rPr>
              <a:t> – </a:t>
            </a:r>
            <a:r>
              <a:rPr lang="pl-PL" b="1" dirty="0" err="1" smtClean="0">
                <a:solidFill>
                  <a:srgbClr val="0070C0"/>
                </a:solidFill>
              </a:rPr>
              <a:t>vyhlídkové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místo</a:t>
            </a:r>
            <a:r>
              <a:rPr lang="pl-PL" b="1" dirty="0" smtClean="0">
                <a:solidFill>
                  <a:srgbClr val="0070C0"/>
                </a:solidFill>
              </a:rPr>
              <a:t> Gmina Lubomia, Gmina Mszana, Arboretum </a:t>
            </a:r>
            <a:r>
              <a:rPr lang="pl-PL" b="1" dirty="0" err="1" smtClean="0">
                <a:solidFill>
                  <a:srgbClr val="0070C0"/>
                </a:solidFill>
              </a:rPr>
              <a:t>Moravské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Brány</a:t>
            </a:r>
            <a:r>
              <a:rPr lang="pl-PL" b="1" dirty="0" smtClean="0">
                <a:solidFill>
                  <a:srgbClr val="0070C0"/>
                </a:solidFill>
              </a:rPr>
              <a:t> v </a:t>
            </a:r>
            <a:r>
              <a:rPr lang="pl-PL" b="1" dirty="0" err="1" smtClean="0">
                <a:solidFill>
                  <a:srgbClr val="0070C0"/>
                </a:solidFill>
              </a:rPr>
              <a:t>Ratiboři</a:t>
            </a:r>
            <a:r>
              <a:rPr lang="pl-PL" sz="2200" b="1" u="sng" dirty="0" smtClean="0">
                <a:solidFill>
                  <a:srgbClr val="0070C0"/>
                </a:solidFill>
              </a:rPr>
              <a:t>, </a:t>
            </a:r>
            <a:r>
              <a:rPr lang="pl-PL" b="1" dirty="0" err="1" smtClean="0">
                <a:solidFill>
                  <a:srgbClr val="0070C0"/>
                </a:solidFill>
              </a:rPr>
              <a:t>rozhledna</a:t>
            </a:r>
            <a:r>
              <a:rPr lang="pl-PL" b="1" dirty="0" smtClean="0">
                <a:solidFill>
                  <a:srgbClr val="0070C0"/>
                </a:solidFill>
              </a:rPr>
              <a:t> Gmina Pietrowice Wielkie, </a:t>
            </a:r>
            <a:r>
              <a:rPr lang="pl-PL" b="1" dirty="0" err="1" smtClean="0">
                <a:solidFill>
                  <a:srgbClr val="0070C0"/>
                </a:solidFill>
              </a:rPr>
              <a:t>Obec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Sosnová</a:t>
            </a:r>
            <a:endParaRPr lang="pl-PL" b="1" dirty="0" smtClean="0">
              <a:solidFill>
                <a:srgbClr val="0070C0"/>
              </a:solidFill>
            </a:endParaRP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>
                <a:solidFill>
                  <a:srgbClr val="0070C0"/>
                </a:solidFill>
              </a:rPr>
              <a:t>CO</a:t>
            </a:r>
            <a:r>
              <a:rPr lang="pl-PL" b="1" dirty="0" smtClean="0">
                <a:solidFill>
                  <a:srgbClr val="0070C0"/>
                </a:solidFill>
              </a:rPr>
              <a:t> – </a:t>
            </a:r>
            <a:r>
              <a:rPr lang="pl-PL" b="1" dirty="0" err="1" smtClean="0">
                <a:solidFill>
                  <a:srgbClr val="0070C0"/>
                </a:solidFill>
              </a:rPr>
              <a:t>výstavba</a:t>
            </a:r>
            <a:r>
              <a:rPr lang="pl-PL" b="1" dirty="0" smtClean="0">
                <a:solidFill>
                  <a:srgbClr val="0070C0"/>
                </a:solidFill>
              </a:rPr>
              <a:t>, </a:t>
            </a:r>
            <a:r>
              <a:rPr lang="pl-PL" b="1" dirty="0" err="1" smtClean="0">
                <a:solidFill>
                  <a:srgbClr val="0070C0"/>
                </a:solidFill>
              </a:rPr>
              <a:t>vytyčení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stezky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sz="1400" b="1" dirty="0" smtClean="0">
                <a:solidFill>
                  <a:srgbClr val="0070C0"/>
                </a:solidFill>
              </a:rPr>
              <a:t>(</a:t>
            </a:r>
            <a:r>
              <a:rPr lang="pl-PL" sz="1400" b="1" dirty="0" err="1" smtClean="0">
                <a:solidFill>
                  <a:srgbClr val="0070C0"/>
                </a:solidFill>
              </a:rPr>
              <a:t>zpracování</a:t>
            </a:r>
            <a:r>
              <a:rPr lang="pl-PL" sz="1400" b="1" dirty="0" smtClean="0">
                <a:solidFill>
                  <a:srgbClr val="0070C0"/>
                </a:solidFill>
              </a:rPr>
              <a:t> mapy)</a:t>
            </a:r>
            <a:r>
              <a:rPr lang="pl-PL" b="1" dirty="0" smtClean="0">
                <a:solidFill>
                  <a:srgbClr val="0070C0"/>
                </a:solidFill>
              </a:rPr>
              <a:t>, </a:t>
            </a:r>
            <a:r>
              <a:rPr lang="pl-PL" b="1" dirty="0" err="1" smtClean="0">
                <a:solidFill>
                  <a:srgbClr val="0070C0"/>
                </a:solidFill>
              </a:rPr>
              <a:t>propagace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stezky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sz="1400" b="1" dirty="0" smtClean="0">
                <a:solidFill>
                  <a:srgbClr val="0070C0"/>
                </a:solidFill>
              </a:rPr>
              <a:t>(</a:t>
            </a:r>
            <a:r>
              <a:rPr lang="pl-PL" sz="1400" b="1" dirty="0" err="1" smtClean="0">
                <a:solidFill>
                  <a:srgbClr val="0070C0"/>
                </a:solidFill>
              </a:rPr>
              <a:t>layout</a:t>
            </a:r>
            <a:r>
              <a:rPr lang="pl-PL" sz="1400" b="1" dirty="0" smtClean="0">
                <a:solidFill>
                  <a:srgbClr val="0070C0"/>
                </a:solidFill>
              </a:rPr>
              <a:t>, </a:t>
            </a:r>
            <a:r>
              <a:rPr lang="pl-PL" sz="1400" b="1" dirty="0" err="1" smtClean="0">
                <a:solidFill>
                  <a:srgbClr val="0070C0"/>
                </a:solidFill>
              </a:rPr>
              <a:t>internetová</a:t>
            </a:r>
            <a:r>
              <a:rPr lang="pl-PL" sz="1400" b="1" dirty="0" smtClean="0">
                <a:solidFill>
                  <a:srgbClr val="0070C0"/>
                </a:solidFill>
              </a:rPr>
              <a:t> </a:t>
            </a:r>
            <a:r>
              <a:rPr lang="pl-PL" sz="1400" b="1" dirty="0" err="1" smtClean="0">
                <a:solidFill>
                  <a:srgbClr val="0070C0"/>
                </a:solidFill>
              </a:rPr>
              <a:t>stránka</a:t>
            </a:r>
            <a:r>
              <a:rPr lang="pl-PL" sz="1400" b="1" dirty="0" smtClean="0">
                <a:solidFill>
                  <a:srgbClr val="0070C0"/>
                </a:solidFill>
              </a:rPr>
              <a:t>, </a:t>
            </a:r>
            <a:r>
              <a:rPr lang="pl-PL" sz="1400" b="1" dirty="0" err="1" smtClean="0">
                <a:solidFill>
                  <a:srgbClr val="0070C0"/>
                </a:solidFill>
              </a:rPr>
              <a:t>věrnostní</a:t>
            </a:r>
            <a:r>
              <a:rPr lang="pl-PL" sz="1400" b="1" dirty="0" smtClean="0">
                <a:solidFill>
                  <a:srgbClr val="0070C0"/>
                </a:solidFill>
              </a:rPr>
              <a:t> program, </a:t>
            </a:r>
            <a:r>
              <a:rPr lang="pl-PL" sz="1400" b="1" dirty="0" err="1" smtClean="0">
                <a:solidFill>
                  <a:srgbClr val="0070C0"/>
                </a:solidFill>
              </a:rPr>
              <a:t>slavnostní</a:t>
            </a:r>
            <a:r>
              <a:rPr lang="pl-PL" sz="1400" b="1" dirty="0" smtClean="0">
                <a:solidFill>
                  <a:srgbClr val="0070C0"/>
                </a:solidFill>
              </a:rPr>
              <a:t> </a:t>
            </a:r>
            <a:r>
              <a:rPr lang="pl-PL" sz="1400" b="1" dirty="0" err="1" smtClean="0">
                <a:solidFill>
                  <a:srgbClr val="0070C0"/>
                </a:solidFill>
              </a:rPr>
              <a:t>otevření</a:t>
            </a:r>
            <a:r>
              <a:rPr lang="pl-PL" sz="1400" b="1" dirty="0" smtClean="0">
                <a:solidFill>
                  <a:srgbClr val="0070C0"/>
                </a:solidFill>
              </a:rPr>
              <a:t>, </a:t>
            </a:r>
            <a:r>
              <a:rPr lang="pl-PL" sz="1400" b="1" dirty="0" err="1" smtClean="0">
                <a:solidFill>
                  <a:srgbClr val="0070C0"/>
                </a:solidFill>
              </a:rPr>
              <a:t>konference</a:t>
            </a:r>
            <a:r>
              <a:rPr lang="pl-PL" sz="1400" b="1" dirty="0" smtClean="0">
                <a:solidFill>
                  <a:srgbClr val="0070C0"/>
                </a:solidFill>
              </a:rPr>
              <a:t>)</a:t>
            </a:r>
            <a:endParaRPr lang="pl-PL" b="1" dirty="0" smtClean="0">
              <a:solidFill>
                <a:srgbClr val="0070C0"/>
              </a:solidFill>
            </a:endParaRP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>
                <a:solidFill>
                  <a:srgbClr val="0070C0"/>
                </a:solidFill>
              </a:rPr>
              <a:t>KDY</a:t>
            </a:r>
            <a:r>
              <a:rPr lang="pl-PL" b="1" dirty="0" smtClean="0">
                <a:solidFill>
                  <a:srgbClr val="0070C0"/>
                </a:solidFill>
              </a:rPr>
              <a:t> - harmonogram </a:t>
            </a:r>
            <a:r>
              <a:rPr lang="pl-PL" b="1" dirty="0" err="1" smtClean="0">
                <a:solidFill>
                  <a:srgbClr val="0070C0"/>
                </a:solidFill>
              </a:rPr>
              <a:t>realizace</a:t>
            </a:r>
            <a:r>
              <a:rPr lang="pl-PL" b="1" dirty="0" smtClean="0">
                <a:solidFill>
                  <a:srgbClr val="0070C0"/>
                </a:solidFill>
              </a:rPr>
              <a:t> 1/2017 – 11/2018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>
                <a:solidFill>
                  <a:srgbClr val="0070C0"/>
                </a:solidFill>
              </a:rPr>
              <a:t>CELKOVÉ VÝDAJE </a:t>
            </a:r>
            <a:r>
              <a:rPr lang="pl-PL" b="1" dirty="0" smtClean="0">
                <a:solidFill>
                  <a:srgbClr val="0070C0"/>
                </a:solidFill>
              </a:rPr>
              <a:t>= </a:t>
            </a:r>
            <a:r>
              <a:rPr lang="pl-PL" b="1" dirty="0" err="1" smtClean="0">
                <a:solidFill>
                  <a:srgbClr val="0070C0"/>
                </a:solidFill>
              </a:rPr>
              <a:t>cca</a:t>
            </a:r>
            <a:r>
              <a:rPr lang="pl-PL" b="1" dirty="0" smtClean="0">
                <a:solidFill>
                  <a:srgbClr val="0070C0"/>
                </a:solidFill>
              </a:rPr>
              <a:t> 240 </a:t>
            </a:r>
            <a:r>
              <a:rPr lang="pl-PL" b="1" dirty="0" err="1" smtClean="0">
                <a:solidFill>
                  <a:srgbClr val="0070C0"/>
                </a:solidFill>
              </a:rPr>
              <a:t>tis</a:t>
            </a:r>
            <a:r>
              <a:rPr lang="pl-PL" b="1" dirty="0" smtClean="0">
                <a:solidFill>
                  <a:srgbClr val="0070C0"/>
                </a:solidFill>
              </a:rPr>
              <a:t>. EUR, z </a:t>
            </a:r>
            <a:r>
              <a:rPr lang="pl-PL" b="1" dirty="0" err="1" smtClean="0">
                <a:solidFill>
                  <a:srgbClr val="0070C0"/>
                </a:solidFill>
              </a:rPr>
              <a:t>toho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dotace</a:t>
            </a:r>
            <a:r>
              <a:rPr lang="pl-PL" b="1" dirty="0" smtClean="0">
                <a:solidFill>
                  <a:srgbClr val="0070C0"/>
                </a:solidFill>
              </a:rPr>
              <a:t> z EU </a:t>
            </a:r>
            <a:r>
              <a:rPr lang="pl-PL" b="1" dirty="0" err="1" smtClean="0">
                <a:solidFill>
                  <a:srgbClr val="0070C0"/>
                </a:solidFill>
              </a:rPr>
              <a:t>cca</a:t>
            </a:r>
            <a:r>
              <a:rPr lang="pl-PL" b="1" dirty="0" smtClean="0">
                <a:solidFill>
                  <a:srgbClr val="0070C0"/>
                </a:solidFill>
              </a:rPr>
              <a:t> 145 </a:t>
            </a:r>
            <a:r>
              <a:rPr lang="pl-PL" b="1" dirty="0" err="1" smtClean="0">
                <a:solidFill>
                  <a:srgbClr val="0070C0"/>
                </a:solidFill>
              </a:rPr>
              <a:t>tis</a:t>
            </a:r>
            <a:r>
              <a:rPr lang="pl-PL" b="1" dirty="0" smtClean="0">
                <a:solidFill>
                  <a:srgbClr val="0070C0"/>
                </a:solidFill>
              </a:rPr>
              <a:t>. EUR</a:t>
            </a:r>
            <a:endParaRPr lang="pl-PL" sz="2000" dirty="0" smtClean="0">
              <a:solidFill>
                <a:srgbClr val="0070C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51520" y="1747919"/>
            <a:ext cx="1656184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I. etap </a:t>
            </a:r>
            <a:r>
              <a:rPr lang="cs-CZ" b="1" dirty="0" smtClean="0">
                <a:solidFill>
                  <a:srgbClr val="0070C0"/>
                </a:solidFill>
              </a:rPr>
              <a:t>I. etapa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4536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2046293" cy="272839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84784"/>
            <a:ext cx="3401967" cy="207307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717032"/>
            <a:ext cx="2925119" cy="219383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61" y="4238376"/>
            <a:ext cx="2753216" cy="167400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84784"/>
            <a:ext cx="2115084" cy="317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6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199022" y="1395773"/>
            <a:ext cx="78848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u="sng" dirty="0" smtClean="0">
                <a:ea typeface="Calibri"/>
                <a:cs typeface="Calibri"/>
              </a:rPr>
              <a:t>Od pomysłu do realizacji szlaku</a:t>
            </a:r>
          </a:p>
          <a:p>
            <a:pPr marL="25650" lvl="0" algn="ctr"/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 nápadu k realizaci stezky</a:t>
            </a:r>
            <a:endParaRPr lang="pl-PL" sz="3200" u="sng" dirty="0" smtClean="0"/>
          </a:p>
          <a:p>
            <a:pPr marL="514350" lvl="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51520" y="2564904"/>
            <a:ext cx="8748972" cy="3456384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pl-PL" sz="3200" b="1" i="1" dirty="0" smtClean="0"/>
              <a:t>Wykorzystanie funduszu mikroprojektów w Euroregionie </a:t>
            </a:r>
            <a:r>
              <a:rPr lang="pl-PL" sz="3200" b="1" i="1" dirty="0" err="1" smtClean="0"/>
              <a:t>Silesia</a:t>
            </a:r>
            <a:r>
              <a:rPr lang="pl-PL" sz="3200" b="1" i="1" dirty="0" smtClean="0"/>
              <a:t> – „etapizacja“  </a:t>
            </a:r>
          </a:p>
          <a:p>
            <a:pPr marL="0" indent="0" algn="ctr">
              <a:buNone/>
            </a:pPr>
            <a:r>
              <a:rPr lang="pl-PL" sz="3200" b="1" i="1" dirty="0" err="1" smtClean="0">
                <a:solidFill>
                  <a:srgbClr val="0070C0"/>
                </a:solidFill>
              </a:rPr>
              <a:t>Využití</a:t>
            </a:r>
            <a:r>
              <a:rPr lang="pl-PL" sz="3200" b="1" i="1" dirty="0" smtClean="0">
                <a:solidFill>
                  <a:srgbClr val="0070C0"/>
                </a:solidFill>
              </a:rPr>
              <a:t> </a:t>
            </a:r>
            <a:r>
              <a:rPr lang="pl-PL" sz="3200" b="1" i="1" dirty="0" err="1" smtClean="0">
                <a:solidFill>
                  <a:srgbClr val="0070C0"/>
                </a:solidFill>
              </a:rPr>
              <a:t>Fondu</a:t>
            </a:r>
            <a:r>
              <a:rPr lang="pl-PL" sz="3200" b="1" i="1" dirty="0" smtClean="0">
                <a:solidFill>
                  <a:srgbClr val="0070C0"/>
                </a:solidFill>
              </a:rPr>
              <a:t> </a:t>
            </a:r>
            <a:r>
              <a:rPr lang="pl-PL" sz="3200" b="1" i="1" dirty="0" err="1" smtClean="0">
                <a:solidFill>
                  <a:srgbClr val="0070C0"/>
                </a:solidFill>
              </a:rPr>
              <a:t>mikroprojektů</a:t>
            </a:r>
            <a:r>
              <a:rPr lang="pl-PL" sz="3200" b="1" i="1" dirty="0" smtClean="0">
                <a:solidFill>
                  <a:srgbClr val="0070C0"/>
                </a:solidFill>
              </a:rPr>
              <a:t> v Euroregionu </a:t>
            </a:r>
            <a:r>
              <a:rPr lang="pl-PL" sz="3200" b="1" i="1" dirty="0" err="1" smtClean="0">
                <a:solidFill>
                  <a:srgbClr val="0070C0"/>
                </a:solidFill>
              </a:rPr>
              <a:t>Silesia</a:t>
            </a:r>
            <a:r>
              <a:rPr lang="pl-PL" sz="3200" b="1" i="1" dirty="0" smtClean="0">
                <a:solidFill>
                  <a:srgbClr val="0070C0"/>
                </a:solidFill>
              </a:rPr>
              <a:t> – „</a:t>
            </a:r>
            <a:r>
              <a:rPr lang="pl-PL" sz="3200" b="1" i="1" dirty="0" err="1" smtClean="0">
                <a:solidFill>
                  <a:srgbClr val="0070C0"/>
                </a:solidFill>
              </a:rPr>
              <a:t>etapizace</a:t>
            </a:r>
            <a:r>
              <a:rPr lang="pl-PL" sz="3200" b="1" i="1" dirty="0" smtClean="0">
                <a:solidFill>
                  <a:srgbClr val="0070C0"/>
                </a:solidFill>
              </a:rPr>
              <a:t>“</a:t>
            </a:r>
          </a:p>
          <a:p>
            <a:pPr marL="0" indent="0" algn="ctr">
              <a:buNone/>
            </a:pPr>
            <a:endParaRPr lang="pl-PL" sz="1800" b="1" i="1" dirty="0" smtClean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/>
              <a:t>KTO</a:t>
            </a:r>
            <a:r>
              <a:rPr lang="pl-PL" b="1" dirty="0" smtClean="0"/>
              <a:t> – wieża </a:t>
            </a:r>
            <a:r>
              <a:rPr lang="pl-PL" b="1" dirty="0" err="1" smtClean="0"/>
              <a:t>Město</a:t>
            </a:r>
            <a:r>
              <a:rPr lang="pl-PL" b="1" dirty="0" smtClean="0"/>
              <a:t> Odry, </a:t>
            </a:r>
            <a:r>
              <a:rPr lang="pl-PL" b="1" dirty="0" err="1" smtClean="0"/>
              <a:t>Obec</a:t>
            </a:r>
            <a:r>
              <a:rPr lang="pl-PL" b="1" dirty="0" smtClean="0"/>
              <a:t> </a:t>
            </a:r>
            <a:r>
              <a:rPr lang="pl-PL" b="1" dirty="0" err="1" smtClean="0"/>
              <a:t>Slatina</a:t>
            </a:r>
            <a:r>
              <a:rPr lang="pl-PL" b="1" dirty="0" smtClean="0"/>
              <a:t>, </a:t>
            </a:r>
            <a:r>
              <a:rPr lang="pl-PL" b="1" dirty="0" err="1" smtClean="0"/>
              <a:t>Obec</a:t>
            </a:r>
            <a:r>
              <a:rPr lang="pl-PL" b="1" dirty="0" smtClean="0"/>
              <a:t> </a:t>
            </a:r>
            <a:r>
              <a:rPr lang="pl-PL" b="1" dirty="0" err="1" smtClean="0"/>
              <a:t>Stěbořice</a:t>
            </a:r>
            <a:r>
              <a:rPr lang="pl-PL" b="1" dirty="0" smtClean="0"/>
              <a:t>, Gmina Baborów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/>
              <a:t>CO</a:t>
            </a:r>
            <a:r>
              <a:rPr lang="pl-PL" b="1" dirty="0" smtClean="0"/>
              <a:t> – wybudowanie, aktualizacja wytyczonego szlaku </a:t>
            </a:r>
            <a:r>
              <a:rPr lang="pl-PL" sz="1500" b="1" dirty="0" smtClean="0"/>
              <a:t>(opracowanie ofert tematycznych)</a:t>
            </a:r>
            <a:r>
              <a:rPr lang="pl-PL" b="1" dirty="0" smtClean="0"/>
              <a:t>, promocja szlaku </a:t>
            </a:r>
            <a:r>
              <a:rPr lang="pl-PL" sz="1500" b="1" dirty="0" smtClean="0"/>
              <a:t>(wykorzystanie </a:t>
            </a:r>
            <a:r>
              <a:rPr lang="pl-PL" sz="1500" b="1" dirty="0" err="1" smtClean="0"/>
              <a:t>layoutu</a:t>
            </a:r>
            <a:r>
              <a:rPr lang="pl-PL" sz="1500" b="1" dirty="0" smtClean="0"/>
              <a:t>, rozszerzenie strony internetowej, program lojalnościowy, uroczyste otwarcie)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/>
              <a:t>KIEDY</a:t>
            </a:r>
            <a:r>
              <a:rPr lang="pl-PL" b="1" dirty="0" smtClean="0"/>
              <a:t> - harmonogram realizacji 4/2018 – 9/2019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/>
              <a:t>CAŁKOWITE WYDATKI </a:t>
            </a:r>
            <a:r>
              <a:rPr lang="pl-PL" b="1" dirty="0" smtClean="0"/>
              <a:t>= ok. 204 tys. EUR, z tego dotacja z UE ok. 120 tys. EUR</a:t>
            </a:r>
          </a:p>
          <a:p>
            <a:pPr lvl="1" algn="just">
              <a:buClr>
                <a:srgbClr val="2E83C3">
                  <a:lumMod val="75000"/>
                </a:srgbClr>
              </a:buClr>
              <a:buSzPct val="100000"/>
            </a:pPr>
            <a:endParaRPr lang="pl-PL" sz="1800" b="1" u="sng" dirty="0" smtClean="0"/>
          </a:p>
          <a:p>
            <a:pPr lvl="1" algn="just">
              <a:buClr>
                <a:srgbClr val="2E83C3">
                  <a:lumMod val="75000"/>
                </a:srgbClr>
              </a:buClr>
              <a:buSzPct val="100000"/>
            </a:pPr>
            <a:endParaRPr lang="pl-PL" sz="1800" b="1" u="sng" dirty="0" smtClean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>
                <a:solidFill>
                  <a:srgbClr val="0070C0"/>
                </a:solidFill>
              </a:rPr>
              <a:t>KDO</a:t>
            </a:r>
            <a:r>
              <a:rPr lang="pl-PL" b="1" dirty="0" smtClean="0">
                <a:solidFill>
                  <a:srgbClr val="0070C0"/>
                </a:solidFill>
              </a:rPr>
              <a:t> – </a:t>
            </a:r>
            <a:r>
              <a:rPr lang="pl-PL" b="1" dirty="0" err="1" smtClean="0">
                <a:solidFill>
                  <a:srgbClr val="0070C0"/>
                </a:solidFill>
              </a:rPr>
              <a:t>rozhledna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Město</a:t>
            </a:r>
            <a:r>
              <a:rPr lang="pl-PL" b="1" dirty="0" smtClean="0">
                <a:solidFill>
                  <a:srgbClr val="0070C0"/>
                </a:solidFill>
              </a:rPr>
              <a:t> Odry, </a:t>
            </a:r>
            <a:r>
              <a:rPr lang="pl-PL" b="1" dirty="0" err="1" smtClean="0">
                <a:solidFill>
                  <a:srgbClr val="0070C0"/>
                </a:solidFill>
              </a:rPr>
              <a:t>Obec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Slatina</a:t>
            </a:r>
            <a:r>
              <a:rPr lang="pl-PL" b="1" dirty="0" smtClean="0">
                <a:solidFill>
                  <a:srgbClr val="0070C0"/>
                </a:solidFill>
              </a:rPr>
              <a:t>, </a:t>
            </a:r>
            <a:r>
              <a:rPr lang="pl-PL" b="1" dirty="0" err="1" smtClean="0">
                <a:solidFill>
                  <a:srgbClr val="0070C0"/>
                </a:solidFill>
              </a:rPr>
              <a:t>Obec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Stěbořice</a:t>
            </a:r>
            <a:r>
              <a:rPr lang="pl-PL" b="1" dirty="0" smtClean="0">
                <a:solidFill>
                  <a:srgbClr val="0070C0"/>
                </a:solidFill>
              </a:rPr>
              <a:t>, Gmina Baborów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>
                <a:solidFill>
                  <a:srgbClr val="0070C0"/>
                </a:solidFill>
              </a:rPr>
              <a:t>CO</a:t>
            </a:r>
            <a:r>
              <a:rPr lang="pl-PL" b="1" dirty="0" smtClean="0">
                <a:solidFill>
                  <a:srgbClr val="0070C0"/>
                </a:solidFill>
              </a:rPr>
              <a:t> – </a:t>
            </a:r>
            <a:r>
              <a:rPr lang="pl-PL" b="1" dirty="0" err="1" smtClean="0">
                <a:solidFill>
                  <a:srgbClr val="0070C0"/>
                </a:solidFill>
              </a:rPr>
              <a:t>výstavba</a:t>
            </a:r>
            <a:r>
              <a:rPr lang="pl-PL" b="1" dirty="0" smtClean="0">
                <a:solidFill>
                  <a:srgbClr val="0070C0"/>
                </a:solidFill>
              </a:rPr>
              <a:t>, </a:t>
            </a:r>
            <a:r>
              <a:rPr lang="pl-PL" b="1" dirty="0" err="1" smtClean="0">
                <a:solidFill>
                  <a:srgbClr val="0070C0"/>
                </a:solidFill>
              </a:rPr>
              <a:t>aktualizace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vytyčené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stezky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sz="1500" b="1" dirty="0" smtClean="0">
                <a:solidFill>
                  <a:srgbClr val="0070C0"/>
                </a:solidFill>
              </a:rPr>
              <a:t>(</a:t>
            </a:r>
            <a:r>
              <a:rPr lang="pl-PL" sz="1500" b="1" dirty="0" err="1" smtClean="0">
                <a:solidFill>
                  <a:srgbClr val="0070C0"/>
                </a:solidFill>
              </a:rPr>
              <a:t>zpracování</a:t>
            </a:r>
            <a:r>
              <a:rPr lang="pl-PL" sz="1500" b="1" dirty="0" smtClean="0">
                <a:solidFill>
                  <a:srgbClr val="0070C0"/>
                </a:solidFill>
              </a:rPr>
              <a:t> </a:t>
            </a:r>
            <a:r>
              <a:rPr lang="pl-PL" sz="1500" b="1" dirty="0" err="1" smtClean="0">
                <a:solidFill>
                  <a:srgbClr val="0070C0"/>
                </a:solidFill>
              </a:rPr>
              <a:t>tematických</a:t>
            </a:r>
            <a:r>
              <a:rPr lang="pl-PL" sz="1500" b="1" dirty="0" smtClean="0">
                <a:solidFill>
                  <a:srgbClr val="0070C0"/>
                </a:solidFill>
              </a:rPr>
              <a:t> </a:t>
            </a:r>
            <a:r>
              <a:rPr lang="pl-PL" sz="1500" b="1" dirty="0" err="1" smtClean="0">
                <a:solidFill>
                  <a:srgbClr val="0070C0"/>
                </a:solidFill>
              </a:rPr>
              <a:t>nabídek</a:t>
            </a:r>
            <a:r>
              <a:rPr lang="pl-PL" sz="1500" b="1" dirty="0" smtClean="0">
                <a:solidFill>
                  <a:srgbClr val="0070C0"/>
                </a:solidFill>
              </a:rPr>
              <a:t> </a:t>
            </a:r>
            <a:r>
              <a:rPr lang="pl-PL" sz="1500" b="1" dirty="0" err="1" smtClean="0">
                <a:solidFill>
                  <a:srgbClr val="0070C0"/>
                </a:solidFill>
              </a:rPr>
              <a:t>výletů</a:t>
            </a:r>
            <a:r>
              <a:rPr lang="pl-PL" sz="1500" b="1" dirty="0" smtClean="0">
                <a:solidFill>
                  <a:srgbClr val="0070C0"/>
                </a:solidFill>
              </a:rPr>
              <a:t>)</a:t>
            </a:r>
            <a:r>
              <a:rPr lang="pl-PL" b="1" dirty="0" smtClean="0">
                <a:solidFill>
                  <a:srgbClr val="0070C0"/>
                </a:solidFill>
              </a:rPr>
              <a:t>, </a:t>
            </a:r>
            <a:r>
              <a:rPr lang="pl-PL" b="1" dirty="0" err="1" smtClean="0">
                <a:solidFill>
                  <a:srgbClr val="0070C0"/>
                </a:solidFill>
              </a:rPr>
              <a:t>propagace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stezky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sz="1500" b="1" dirty="0" smtClean="0">
                <a:solidFill>
                  <a:srgbClr val="0070C0"/>
                </a:solidFill>
              </a:rPr>
              <a:t>(</a:t>
            </a:r>
            <a:r>
              <a:rPr lang="pl-PL" sz="1500" b="1" dirty="0" err="1" smtClean="0">
                <a:solidFill>
                  <a:srgbClr val="0070C0"/>
                </a:solidFill>
              </a:rPr>
              <a:t>využití</a:t>
            </a:r>
            <a:r>
              <a:rPr lang="pl-PL" sz="1500" b="1" dirty="0" smtClean="0">
                <a:solidFill>
                  <a:srgbClr val="0070C0"/>
                </a:solidFill>
              </a:rPr>
              <a:t> </a:t>
            </a:r>
            <a:r>
              <a:rPr lang="pl-PL" sz="1500" b="1" dirty="0" err="1" smtClean="0">
                <a:solidFill>
                  <a:srgbClr val="0070C0"/>
                </a:solidFill>
              </a:rPr>
              <a:t>layoutu</a:t>
            </a:r>
            <a:r>
              <a:rPr lang="pl-PL" sz="1500" b="1" dirty="0" smtClean="0">
                <a:solidFill>
                  <a:srgbClr val="0070C0"/>
                </a:solidFill>
              </a:rPr>
              <a:t>, </a:t>
            </a:r>
            <a:r>
              <a:rPr lang="pl-PL" sz="1500" b="1" dirty="0" err="1" smtClean="0">
                <a:solidFill>
                  <a:srgbClr val="0070C0"/>
                </a:solidFill>
              </a:rPr>
              <a:t>rozšíření</a:t>
            </a:r>
            <a:r>
              <a:rPr lang="pl-PL" sz="1500" b="1" dirty="0" smtClean="0">
                <a:solidFill>
                  <a:srgbClr val="0070C0"/>
                </a:solidFill>
              </a:rPr>
              <a:t> </a:t>
            </a:r>
            <a:r>
              <a:rPr lang="pl-PL" sz="1500" b="1" dirty="0" err="1" smtClean="0">
                <a:solidFill>
                  <a:srgbClr val="0070C0"/>
                </a:solidFill>
              </a:rPr>
              <a:t>internetové</a:t>
            </a:r>
            <a:r>
              <a:rPr lang="pl-PL" sz="1500" b="1" dirty="0" smtClean="0">
                <a:solidFill>
                  <a:srgbClr val="0070C0"/>
                </a:solidFill>
              </a:rPr>
              <a:t> </a:t>
            </a:r>
            <a:r>
              <a:rPr lang="pl-PL" sz="1500" b="1" dirty="0" err="1" smtClean="0">
                <a:solidFill>
                  <a:srgbClr val="0070C0"/>
                </a:solidFill>
              </a:rPr>
              <a:t>stránky</a:t>
            </a:r>
            <a:r>
              <a:rPr lang="pl-PL" sz="1500" b="1" dirty="0" smtClean="0">
                <a:solidFill>
                  <a:srgbClr val="0070C0"/>
                </a:solidFill>
              </a:rPr>
              <a:t>, </a:t>
            </a:r>
            <a:r>
              <a:rPr lang="pl-PL" sz="1500" b="1" dirty="0" err="1" smtClean="0">
                <a:solidFill>
                  <a:srgbClr val="0070C0"/>
                </a:solidFill>
              </a:rPr>
              <a:t>věrnostní</a:t>
            </a:r>
            <a:r>
              <a:rPr lang="pl-PL" sz="1500" b="1" dirty="0" smtClean="0">
                <a:solidFill>
                  <a:srgbClr val="0070C0"/>
                </a:solidFill>
              </a:rPr>
              <a:t> program, </a:t>
            </a:r>
            <a:r>
              <a:rPr lang="pl-PL" sz="1500" b="1" dirty="0" err="1" smtClean="0">
                <a:solidFill>
                  <a:srgbClr val="0070C0"/>
                </a:solidFill>
              </a:rPr>
              <a:t>slavnostní</a:t>
            </a:r>
            <a:r>
              <a:rPr lang="pl-PL" sz="1500" b="1" dirty="0" smtClean="0">
                <a:solidFill>
                  <a:srgbClr val="0070C0"/>
                </a:solidFill>
              </a:rPr>
              <a:t> </a:t>
            </a:r>
            <a:r>
              <a:rPr lang="pl-PL" sz="1500" b="1" dirty="0" err="1" smtClean="0">
                <a:solidFill>
                  <a:srgbClr val="0070C0"/>
                </a:solidFill>
              </a:rPr>
              <a:t>otevření</a:t>
            </a:r>
            <a:r>
              <a:rPr lang="pl-PL" sz="1500" b="1" dirty="0" smtClean="0">
                <a:solidFill>
                  <a:srgbClr val="0070C0"/>
                </a:solidFill>
              </a:rPr>
              <a:t>)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>
                <a:solidFill>
                  <a:srgbClr val="0070C0"/>
                </a:solidFill>
              </a:rPr>
              <a:t>KDY</a:t>
            </a:r>
            <a:r>
              <a:rPr lang="pl-PL" b="1" dirty="0" smtClean="0">
                <a:solidFill>
                  <a:srgbClr val="0070C0"/>
                </a:solidFill>
              </a:rPr>
              <a:t> - harmonogram </a:t>
            </a:r>
            <a:r>
              <a:rPr lang="pl-PL" b="1" dirty="0" err="1" smtClean="0">
                <a:solidFill>
                  <a:srgbClr val="0070C0"/>
                </a:solidFill>
              </a:rPr>
              <a:t>realizace</a:t>
            </a:r>
            <a:r>
              <a:rPr lang="pl-PL" b="1" dirty="0" smtClean="0">
                <a:solidFill>
                  <a:srgbClr val="0070C0"/>
                </a:solidFill>
              </a:rPr>
              <a:t> 4/2018 – 9/2019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>
                <a:solidFill>
                  <a:srgbClr val="0070C0"/>
                </a:solidFill>
              </a:rPr>
              <a:t>CELKOVÉ VÝDAJE </a:t>
            </a:r>
            <a:r>
              <a:rPr lang="pl-PL" b="1" dirty="0" smtClean="0">
                <a:solidFill>
                  <a:srgbClr val="0070C0"/>
                </a:solidFill>
              </a:rPr>
              <a:t>= </a:t>
            </a:r>
            <a:r>
              <a:rPr lang="pl-PL" b="1" dirty="0" err="1" smtClean="0">
                <a:solidFill>
                  <a:srgbClr val="0070C0"/>
                </a:solidFill>
              </a:rPr>
              <a:t>cca</a:t>
            </a:r>
            <a:r>
              <a:rPr lang="pl-PL" b="1" dirty="0" smtClean="0">
                <a:solidFill>
                  <a:srgbClr val="0070C0"/>
                </a:solidFill>
              </a:rPr>
              <a:t> 204 </a:t>
            </a:r>
            <a:r>
              <a:rPr lang="pl-PL" b="1" dirty="0" err="1" smtClean="0">
                <a:solidFill>
                  <a:srgbClr val="0070C0"/>
                </a:solidFill>
              </a:rPr>
              <a:t>tis</a:t>
            </a:r>
            <a:r>
              <a:rPr lang="pl-PL" b="1" dirty="0" smtClean="0">
                <a:solidFill>
                  <a:srgbClr val="0070C0"/>
                </a:solidFill>
              </a:rPr>
              <a:t>. EUR, z </a:t>
            </a:r>
            <a:r>
              <a:rPr lang="pl-PL" b="1" dirty="0" err="1" smtClean="0">
                <a:solidFill>
                  <a:srgbClr val="0070C0"/>
                </a:solidFill>
              </a:rPr>
              <a:t>toho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dotace</a:t>
            </a:r>
            <a:r>
              <a:rPr lang="pl-PL" b="1" dirty="0" smtClean="0">
                <a:solidFill>
                  <a:srgbClr val="0070C0"/>
                </a:solidFill>
              </a:rPr>
              <a:t> z EU </a:t>
            </a:r>
            <a:r>
              <a:rPr lang="pl-PL" b="1" dirty="0" err="1" smtClean="0">
                <a:solidFill>
                  <a:srgbClr val="0070C0"/>
                </a:solidFill>
              </a:rPr>
              <a:t>cca</a:t>
            </a:r>
            <a:r>
              <a:rPr lang="pl-PL" b="1" dirty="0" smtClean="0">
                <a:solidFill>
                  <a:srgbClr val="0070C0"/>
                </a:solidFill>
              </a:rPr>
              <a:t> 120 </a:t>
            </a:r>
            <a:r>
              <a:rPr lang="pl-PL" b="1" dirty="0" err="1" smtClean="0">
                <a:solidFill>
                  <a:srgbClr val="0070C0"/>
                </a:solidFill>
              </a:rPr>
              <a:t>tis</a:t>
            </a:r>
            <a:r>
              <a:rPr lang="pl-PL" b="1" dirty="0" smtClean="0">
                <a:solidFill>
                  <a:srgbClr val="0070C0"/>
                </a:solidFill>
              </a:rPr>
              <a:t>. EUR</a:t>
            </a:r>
            <a:endParaRPr lang="pl-PL" sz="2000" dirty="0" smtClean="0">
              <a:solidFill>
                <a:srgbClr val="0070C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51520" y="1747919"/>
            <a:ext cx="1728192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II. etap </a:t>
            </a:r>
            <a:r>
              <a:rPr lang="cs-CZ" b="1" dirty="0" smtClean="0">
                <a:solidFill>
                  <a:srgbClr val="0070C0"/>
                </a:solidFill>
              </a:rPr>
              <a:t>II. etapa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55714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3564211" cy="2376883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83" y="4025390"/>
            <a:ext cx="4176464" cy="190280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668771"/>
            <a:ext cx="2952328" cy="196464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976" y="1556792"/>
            <a:ext cx="2015937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199022" y="1395773"/>
            <a:ext cx="78848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u="sng" dirty="0" smtClean="0">
                <a:ea typeface="Calibri"/>
                <a:cs typeface="Calibri"/>
              </a:rPr>
              <a:t>Od pomysłu do realizacji szlaku</a:t>
            </a:r>
          </a:p>
          <a:p>
            <a:pPr marL="25650" lvl="0" algn="ctr"/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 nápadu k realizaci stezky</a:t>
            </a:r>
            <a:endParaRPr lang="pl-PL" sz="3200" u="sng" dirty="0" smtClean="0"/>
          </a:p>
          <a:p>
            <a:pPr marL="514350" lvl="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51520" y="2564904"/>
            <a:ext cx="8748972" cy="3456384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pl-PL" sz="3200" b="1" i="1" dirty="0" smtClean="0"/>
              <a:t>Wykorzystanie funduszu mikroprojektów w Euroregionie </a:t>
            </a:r>
            <a:r>
              <a:rPr lang="pl-PL" sz="3200" b="1" i="1" dirty="0" err="1" smtClean="0"/>
              <a:t>Silesia</a:t>
            </a:r>
            <a:r>
              <a:rPr lang="pl-PL" sz="3200" b="1" i="1" dirty="0" smtClean="0"/>
              <a:t> – „etapizacja“  </a:t>
            </a:r>
          </a:p>
          <a:p>
            <a:pPr marL="0" indent="0" algn="ctr">
              <a:buNone/>
            </a:pPr>
            <a:r>
              <a:rPr lang="pl-PL" sz="3200" b="1" i="1" dirty="0" err="1" smtClean="0">
                <a:solidFill>
                  <a:srgbClr val="0070C0"/>
                </a:solidFill>
              </a:rPr>
              <a:t>Využití</a:t>
            </a:r>
            <a:r>
              <a:rPr lang="pl-PL" sz="3200" b="1" i="1" dirty="0" smtClean="0">
                <a:solidFill>
                  <a:srgbClr val="0070C0"/>
                </a:solidFill>
              </a:rPr>
              <a:t> </a:t>
            </a:r>
            <a:r>
              <a:rPr lang="pl-PL" sz="3200" b="1" i="1" dirty="0" err="1" smtClean="0">
                <a:solidFill>
                  <a:srgbClr val="0070C0"/>
                </a:solidFill>
              </a:rPr>
              <a:t>Fondu</a:t>
            </a:r>
            <a:r>
              <a:rPr lang="pl-PL" sz="3200" b="1" i="1" dirty="0" smtClean="0">
                <a:solidFill>
                  <a:srgbClr val="0070C0"/>
                </a:solidFill>
              </a:rPr>
              <a:t> </a:t>
            </a:r>
            <a:r>
              <a:rPr lang="pl-PL" sz="3200" b="1" i="1" dirty="0" err="1" smtClean="0">
                <a:solidFill>
                  <a:srgbClr val="0070C0"/>
                </a:solidFill>
              </a:rPr>
              <a:t>mikroprojektů</a:t>
            </a:r>
            <a:r>
              <a:rPr lang="pl-PL" sz="3200" b="1" i="1" dirty="0" smtClean="0">
                <a:solidFill>
                  <a:srgbClr val="0070C0"/>
                </a:solidFill>
              </a:rPr>
              <a:t> v Euroregionu </a:t>
            </a:r>
            <a:r>
              <a:rPr lang="pl-PL" sz="3200" b="1" i="1" dirty="0" err="1" smtClean="0">
                <a:solidFill>
                  <a:srgbClr val="0070C0"/>
                </a:solidFill>
              </a:rPr>
              <a:t>Silesia</a:t>
            </a:r>
            <a:r>
              <a:rPr lang="pl-PL" sz="3200" b="1" i="1" dirty="0" smtClean="0">
                <a:solidFill>
                  <a:srgbClr val="0070C0"/>
                </a:solidFill>
              </a:rPr>
              <a:t> – „</a:t>
            </a:r>
            <a:r>
              <a:rPr lang="pl-PL" sz="3200" b="1" i="1" dirty="0" err="1" smtClean="0">
                <a:solidFill>
                  <a:srgbClr val="0070C0"/>
                </a:solidFill>
              </a:rPr>
              <a:t>etapizace</a:t>
            </a:r>
            <a:r>
              <a:rPr lang="pl-PL" sz="3200" b="1" i="1" dirty="0" smtClean="0">
                <a:solidFill>
                  <a:srgbClr val="0070C0"/>
                </a:solidFill>
              </a:rPr>
              <a:t>“</a:t>
            </a:r>
          </a:p>
          <a:p>
            <a:pPr marL="0" indent="0" algn="ctr">
              <a:buNone/>
            </a:pPr>
            <a:endParaRPr lang="pl-PL" sz="1800" b="1" i="1" dirty="0" smtClean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/>
              <a:t>KTO</a:t>
            </a:r>
            <a:r>
              <a:rPr lang="pl-PL" b="1" dirty="0" smtClean="0"/>
              <a:t> – wieża Gmina Kornowac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/>
              <a:t>CO</a:t>
            </a:r>
            <a:r>
              <a:rPr lang="pl-PL" b="1" dirty="0" smtClean="0"/>
              <a:t> – wybudowanie, promocja szlaku </a:t>
            </a:r>
            <a:r>
              <a:rPr lang="pl-PL" sz="1500" b="1" dirty="0" smtClean="0"/>
              <a:t>(opracowanie i wydanie folderu, wykorzystanie </a:t>
            </a:r>
            <a:r>
              <a:rPr lang="pl-PL" sz="1500" b="1" dirty="0" err="1" smtClean="0"/>
              <a:t>layoutu</a:t>
            </a:r>
            <a:r>
              <a:rPr lang="pl-PL" sz="1500" b="1" dirty="0" smtClean="0"/>
              <a:t>, rozszerzenie strony internetowej, program lojalnościowy)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/>
              <a:t>KIEDY</a:t>
            </a:r>
            <a:r>
              <a:rPr lang="pl-PL" b="1" dirty="0" smtClean="0"/>
              <a:t> - harmonogram realizacji 10/2018 – 9/2019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/>
              <a:t>CAŁKOWITE WYDATKI </a:t>
            </a:r>
            <a:r>
              <a:rPr lang="pl-PL" b="1" dirty="0" smtClean="0"/>
              <a:t>= ok. 60 tys. EUR, z tego dotacja z UE ok. 30 tys. EUR</a:t>
            </a:r>
          </a:p>
          <a:p>
            <a:pPr lvl="1" algn="just">
              <a:buClr>
                <a:srgbClr val="2E83C3">
                  <a:lumMod val="75000"/>
                </a:srgbClr>
              </a:buClr>
              <a:buSzPct val="100000"/>
            </a:pPr>
            <a:endParaRPr lang="pl-PL" sz="1800" b="1" u="sng" dirty="0" smtClean="0"/>
          </a:p>
          <a:p>
            <a:pPr lvl="1" algn="just">
              <a:buClr>
                <a:srgbClr val="2E83C3">
                  <a:lumMod val="75000"/>
                </a:srgbClr>
              </a:buClr>
              <a:buSzPct val="100000"/>
            </a:pPr>
            <a:endParaRPr lang="pl-PL" sz="1800" b="1" u="sng" dirty="0" smtClean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>
                <a:solidFill>
                  <a:srgbClr val="0070C0"/>
                </a:solidFill>
              </a:rPr>
              <a:t>KDO</a:t>
            </a:r>
            <a:r>
              <a:rPr lang="pl-PL" b="1" dirty="0" smtClean="0">
                <a:solidFill>
                  <a:srgbClr val="0070C0"/>
                </a:solidFill>
              </a:rPr>
              <a:t> – </a:t>
            </a:r>
            <a:r>
              <a:rPr lang="pl-PL" b="1" dirty="0" err="1" smtClean="0">
                <a:solidFill>
                  <a:srgbClr val="0070C0"/>
                </a:solidFill>
              </a:rPr>
              <a:t>rozhledna</a:t>
            </a:r>
            <a:r>
              <a:rPr lang="pl-PL" b="1" dirty="0" smtClean="0">
                <a:solidFill>
                  <a:srgbClr val="0070C0"/>
                </a:solidFill>
              </a:rPr>
              <a:t> Gmina Kornowac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>
                <a:solidFill>
                  <a:srgbClr val="0070C0"/>
                </a:solidFill>
              </a:rPr>
              <a:t>CO</a:t>
            </a:r>
            <a:r>
              <a:rPr lang="pl-PL" b="1" dirty="0" smtClean="0">
                <a:solidFill>
                  <a:srgbClr val="0070C0"/>
                </a:solidFill>
              </a:rPr>
              <a:t> – </a:t>
            </a:r>
            <a:r>
              <a:rPr lang="pl-PL" b="1" dirty="0" err="1" smtClean="0">
                <a:solidFill>
                  <a:srgbClr val="0070C0"/>
                </a:solidFill>
              </a:rPr>
              <a:t>výstavba</a:t>
            </a:r>
            <a:r>
              <a:rPr lang="pl-PL" b="1" dirty="0" smtClean="0">
                <a:solidFill>
                  <a:srgbClr val="0070C0"/>
                </a:solidFill>
              </a:rPr>
              <a:t>, </a:t>
            </a:r>
            <a:r>
              <a:rPr lang="pl-PL" b="1" dirty="0" err="1" smtClean="0">
                <a:solidFill>
                  <a:srgbClr val="0070C0"/>
                </a:solidFill>
              </a:rPr>
              <a:t>propagace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stezky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sz="1500" b="1" dirty="0" smtClean="0">
                <a:solidFill>
                  <a:srgbClr val="0070C0"/>
                </a:solidFill>
              </a:rPr>
              <a:t>(</a:t>
            </a:r>
            <a:r>
              <a:rPr lang="pl-PL" sz="1500" b="1" dirty="0" err="1" smtClean="0">
                <a:solidFill>
                  <a:srgbClr val="0070C0"/>
                </a:solidFill>
              </a:rPr>
              <a:t>zpracování</a:t>
            </a:r>
            <a:r>
              <a:rPr lang="pl-PL" sz="1500" b="1" dirty="0" smtClean="0">
                <a:solidFill>
                  <a:srgbClr val="0070C0"/>
                </a:solidFill>
              </a:rPr>
              <a:t> a </a:t>
            </a:r>
            <a:r>
              <a:rPr lang="pl-PL" sz="1500" b="1" dirty="0" err="1" smtClean="0">
                <a:solidFill>
                  <a:srgbClr val="0070C0"/>
                </a:solidFill>
              </a:rPr>
              <a:t>vydání</a:t>
            </a:r>
            <a:r>
              <a:rPr lang="pl-PL" sz="1500" b="1" dirty="0" smtClean="0">
                <a:solidFill>
                  <a:srgbClr val="0070C0"/>
                </a:solidFill>
              </a:rPr>
              <a:t> </a:t>
            </a:r>
            <a:r>
              <a:rPr lang="pl-PL" sz="1500" b="1" dirty="0" err="1" smtClean="0">
                <a:solidFill>
                  <a:srgbClr val="0070C0"/>
                </a:solidFill>
              </a:rPr>
              <a:t>brožury</a:t>
            </a:r>
            <a:r>
              <a:rPr lang="pl-PL" sz="1500" b="1" dirty="0" smtClean="0">
                <a:solidFill>
                  <a:srgbClr val="0070C0"/>
                </a:solidFill>
              </a:rPr>
              <a:t>, </a:t>
            </a:r>
            <a:r>
              <a:rPr lang="pl-PL" sz="1500" b="1" dirty="0" err="1" smtClean="0">
                <a:solidFill>
                  <a:srgbClr val="0070C0"/>
                </a:solidFill>
              </a:rPr>
              <a:t>využití</a:t>
            </a:r>
            <a:r>
              <a:rPr lang="pl-PL" sz="1500" b="1" dirty="0" smtClean="0">
                <a:solidFill>
                  <a:srgbClr val="0070C0"/>
                </a:solidFill>
              </a:rPr>
              <a:t> </a:t>
            </a:r>
            <a:r>
              <a:rPr lang="pl-PL" sz="1500" b="1" dirty="0" err="1" smtClean="0">
                <a:solidFill>
                  <a:srgbClr val="0070C0"/>
                </a:solidFill>
              </a:rPr>
              <a:t>layoutu</a:t>
            </a:r>
            <a:r>
              <a:rPr lang="pl-PL" sz="1500" b="1" dirty="0" smtClean="0">
                <a:solidFill>
                  <a:srgbClr val="0070C0"/>
                </a:solidFill>
              </a:rPr>
              <a:t>, </a:t>
            </a:r>
            <a:r>
              <a:rPr lang="pl-PL" sz="1500" b="1" dirty="0" err="1" smtClean="0">
                <a:solidFill>
                  <a:srgbClr val="0070C0"/>
                </a:solidFill>
              </a:rPr>
              <a:t>rozšíření</a:t>
            </a:r>
            <a:r>
              <a:rPr lang="pl-PL" sz="1500" b="1" dirty="0" smtClean="0">
                <a:solidFill>
                  <a:srgbClr val="0070C0"/>
                </a:solidFill>
              </a:rPr>
              <a:t> </a:t>
            </a:r>
            <a:r>
              <a:rPr lang="pl-PL" sz="1500" b="1" dirty="0" err="1" smtClean="0">
                <a:solidFill>
                  <a:srgbClr val="0070C0"/>
                </a:solidFill>
              </a:rPr>
              <a:t>internetové</a:t>
            </a:r>
            <a:r>
              <a:rPr lang="pl-PL" sz="1500" b="1" dirty="0" smtClean="0">
                <a:solidFill>
                  <a:srgbClr val="0070C0"/>
                </a:solidFill>
              </a:rPr>
              <a:t> </a:t>
            </a:r>
            <a:r>
              <a:rPr lang="pl-PL" sz="1500" b="1" dirty="0" err="1" smtClean="0">
                <a:solidFill>
                  <a:srgbClr val="0070C0"/>
                </a:solidFill>
              </a:rPr>
              <a:t>stránky</a:t>
            </a:r>
            <a:r>
              <a:rPr lang="pl-PL" sz="1500" b="1" dirty="0" smtClean="0">
                <a:solidFill>
                  <a:srgbClr val="0070C0"/>
                </a:solidFill>
              </a:rPr>
              <a:t>, </a:t>
            </a:r>
            <a:r>
              <a:rPr lang="pl-PL" sz="1500" b="1" dirty="0" err="1" smtClean="0">
                <a:solidFill>
                  <a:srgbClr val="0070C0"/>
                </a:solidFill>
              </a:rPr>
              <a:t>věrnostní</a:t>
            </a:r>
            <a:r>
              <a:rPr lang="pl-PL" sz="1500" b="1" dirty="0" smtClean="0">
                <a:solidFill>
                  <a:srgbClr val="0070C0"/>
                </a:solidFill>
              </a:rPr>
              <a:t> program)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>
                <a:solidFill>
                  <a:srgbClr val="0070C0"/>
                </a:solidFill>
              </a:rPr>
              <a:t>KDY</a:t>
            </a:r>
            <a:r>
              <a:rPr lang="pl-PL" b="1" dirty="0" smtClean="0">
                <a:solidFill>
                  <a:srgbClr val="0070C0"/>
                </a:solidFill>
              </a:rPr>
              <a:t> - harmonogram </a:t>
            </a:r>
            <a:r>
              <a:rPr lang="pl-PL" b="1" dirty="0" err="1" smtClean="0">
                <a:solidFill>
                  <a:srgbClr val="0070C0"/>
                </a:solidFill>
              </a:rPr>
              <a:t>realizace</a:t>
            </a:r>
            <a:r>
              <a:rPr lang="pl-PL" b="1" dirty="0" smtClean="0">
                <a:solidFill>
                  <a:srgbClr val="0070C0"/>
                </a:solidFill>
              </a:rPr>
              <a:t> 10/2018 – 9/2019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>
                <a:solidFill>
                  <a:srgbClr val="0070C0"/>
                </a:solidFill>
              </a:rPr>
              <a:t>CELKOVÉ VÝDAJE </a:t>
            </a:r>
            <a:r>
              <a:rPr lang="pl-PL" b="1" dirty="0" smtClean="0">
                <a:solidFill>
                  <a:srgbClr val="0070C0"/>
                </a:solidFill>
              </a:rPr>
              <a:t>= </a:t>
            </a:r>
            <a:r>
              <a:rPr lang="pl-PL" b="1" dirty="0" err="1" smtClean="0">
                <a:solidFill>
                  <a:srgbClr val="0070C0"/>
                </a:solidFill>
              </a:rPr>
              <a:t>cca</a:t>
            </a:r>
            <a:r>
              <a:rPr lang="pl-PL" b="1" dirty="0" smtClean="0">
                <a:solidFill>
                  <a:srgbClr val="0070C0"/>
                </a:solidFill>
              </a:rPr>
              <a:t> 60 </a:t>
            </a:r>
            <a:r>
              <a:rPr lang="pl-PL" b="1" dirty="0" err="1" smtClean="0">
                <a:solidFill>
                  <a:srgbClr val="0070C0"/>
                </a:solidFill>
              </a:rPr>
              <a:t>tis</a:t>
            </a:r>
            <a:r>
              <a:rPr lang="pl-PL" b="1" dirty="0" smtClean="0">
                <a:solidFill>
                  <a:srgbClr val="0070C0"/>
                </a:solidFill>
              </a:rPr>
              <a:t>. EUR, z </a:t>
            </a:r>
            <a:r>
              <a:rPr lang="pl-PL" b="1" dirty="0" err="1" smtClean="0">
                <a:solidFill>
                  <a:srgbClr val="0070C0"/>
                </a:solidFill>
              </a:rPr>
              <a:t>toho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dotace</a:t>
            </a:r>
            <a:r>
              <a:rPr lang="pl-PL" b="1" dirty="0" smtClean="0">
                <a:solidFill>
                  <a:srgbClr val="0070C0"/>
                </a:solidFill>
              </a:rPr>
              <a:t> z EU </a:t>
            </a:r>
            <a:r>
              <a:rPr lang="pl-PL" b="1" dirty="0" err="1" smtClean="0">
                <a:solidFill>
                  <a:srgbClr val="0070C0"/>
                </a:solidFill>
              </a:rPr>
              <a:t>cca</a:t>
            </a:r>
            <a:r>
              <a:rPr lang="pl-PL" b="1" dirty="0" smtClean="0">
                <a:solidFill>
                  <a:srgbClr val="0070C0"/>
                </a:solidFill>
              </a:rPr>
              <a:t> 30 </a:t>
            </a:r>
            <a:r>
              <a:rPr lang="pl-PL" b="1" dirty="0" err="1" smtClean="0">
                <a:solidFill>
                  <a:srgbClr val="0070C0"/>
                </a:solidFill>
              </a:rPr>
              <a:t>tis</a:t>
            </a:r>
            <a:r>
              <a:rPr lang="pl-PL" b="1" dirty="0" smtClean="0">
                <a:solidFill>
                  <a:srgbClr val="0070C0"/>
                </a:solidFill>
              </a:rPr>
              <a:t>. EUR</a:t>
            </a:r>
            <a:endParaRPr lang="pl-PL" sz="2000" dirty="0" smtClean="0">
              <a:solidFill>
                <a:srgbClr val="0070C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51520" y="1747919"/>
            <a:ext cx="1800200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III. etap </a:t>
            </a:r>
            <a:r>
              <a:rPr lang="cs-CZ" b="1" dirty="0" smtClean="0">
                <a:solidFill>
                  <a:srgbClr val="0070C0"/>
                </a:solidFill>
              </a:rPr>
              <a:t>III. etapa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58597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85542"/>
            <a:ext cx="3528392" cy="234798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5"/>
          <a:stretch/>
        </p:blipFill>
        <p:spPr>
          <a:xfrm>
            <a:off x="4067944" y="2745954"/>
            <a:ext cx="4706064" cy="299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7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45583"/>
            <a:ext cx="2195736" cy="914051"/>
          </a:xfrm>
          <a:prstGeom prst="rect">
            <a:avLst/>
          </a:prstGeom>
        </p:spPr>
      </p:pic>
      <p:pic>
        <p:nvPicPr>
          <p:cNvPr id="9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4869160"/>
            <a:ext cx="2160240" cy="7904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7"/>
          <a:stretch/>
        </p:blipFill>
        <p:spPr>
          <a:xfrm>
            <a:off x="202370" y="1484784"/>
            <a:ext cx="3076487" cy="288196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508678"/>
            <a:ext cx="3404074" cy="255305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15572" r="15165"/>
          <a:stretch/>
        </p:blipFill>
        <p:spPr>
          <a:xfrm>
            <a:off x="6012160" y="3236681"/>
            <a:ext cx="2962228" cy="265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0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4" t="3423" r="683" b="10398"/>
          <a:stretch/>
        </p:blipFill>
        <p:spPr bwMode="auto">
          <a:xfrm>
            <a:off x="179512" y="1484784"/>
            <a:ext cx="3960440" cy="304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631151"/>
            <a:ext cx="2313771" cy="314672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84784"/>
            <a:ext cx="2746702" cy="388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6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199022" y="1395773"/>
            <a:ext cx="78848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u="sng" dirty="0" smtClean="0">
                <a:ea typeface="Calibri"/>
                <a:cs typeface="Calibri"/>
              </a:rPr>
              <a:t>Od pomysłu do realizacji szlaku</a:t>
            </a:r>
          </a:p>
          <a:p>
            <a:pPr marL="25650" lvl="0" algn="ctr"/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 nápadu k realizaci stezky</a:t>
            </a:r>
            <a:endParaRPr lang="pl-PL" sz="3200" u="sng" dirty="0" smtClean="0"/>
          </a:p>
          <a:p>
            <a:pPr marL="514350" lvl="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51520" y="2564904"/>
            <a:ext cx="8748972" cy="345638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sz="2000" b="1" i="1" dirty="0" smtClean="0"/>
              <a:t>Wykorzystanie funduszu mikroprojektów w Euroregionie </a:t>
            </a:r>
            <a:r>
              <a:rPr lang="pl-PL" sz="2000" b="1" i="1" dirty="0" err="1" smtClean="0"/>
              <a:t>Silesia</a:t>
            </a:r>
            <a:r>
              <a:rPr lang="pl-PL" sz="2000" b="1" i="1" dirty="0" smtClean="0"/>
              <a:t> – „etapizacja“  </a:t>
            </a:r>
          </a:p>
          <a:p>
            <a:pPr marL="0" indent="0" algn="ctr">
              <a:buNone/>
            </a:pPr>
            <a:r>
              <a:rPr lang="pl-PL" sz="2000" b="1" i="1" dirty="0" err="1" smtClean="0">
                <a:solidFill>
                  <a:srgbClr val="0070C0"/>
                </a:solidFill>
              </a:rPr>
              <a:t>Využití</a:t>
            </a:r>
            <a:r>
              <a:rPr lang="pl-PL" sz="2000" b="1" i="1" dirty="0" smtClean="0">
                <a:solidFill>
                  <a:srgbClr val="0070C0"/>
                </a:solidFill>
              </a:rPr>
              <a:t> </a:t>
            </a:r>
            <a:r>
              <a:rPr lang="pl-PL" sz="2000" b="1" i="1" dirty="0" err="1" smtClean="0">
                <a:solidFill>
                  <a:srgbClr val="0070C0"/>
                </a:solidFill>
              </a:rPr>
              <a:t>Fondu</a:t>
            </a:r>
            <a:r>
              <a:rPr lang="pl-PL" sz="2000" b="1" i="1" dirty="0" smtClean="0">
                <a:solidFill>
                  <a:srgbClr val="0070C0"/>
                </a:solidFill>
              </a:rPr>
              <a:t> </a:t>
            </a:r>
            <a:r>
              <a:rPr lang="pl-PL" sz="2000" b="1" i="1" dirty="0" err="1" smtClean="0">
                <a:solidFill>
                  <a:srgbClr val="0070C0"/>
                </a:solidFill>
              </a:rPr>
              <a:t>mikroprojektů</a:t>
            </a:r>
            <a:r>
              <a:rPr lang="pl-PL" sz="2000" b="1" i="1" dirty="0" smtClean="0">
                <a:solidFill>
                  <a:srgbClr val="0070C0"/>
                </a:solidFill>
              </a:rPr>
              <a:t> v Euroregionu </a:t>
            </a:r>
            <a:r>
              <a:rPr lang="pl-PL" sz="2000" b="1" i="1" dirty="0" err="1" smtClean="0">
                <a:solidFill>
                  <a:srgbClr val="0070C0"/>
                </a:solidFill>
              </a:rPr>
              <a:t>Silesia</a:t>
            </a:r>
            <a:r>
              <a:rPr lang="pl-PL" sz="2000" b="1" i="1" dirty="0" smtClean="0">
                <a:solidFill>
                  <a:srgbClr val="0070C0"/>
                </a:solidFill>
              </a:rPr>
              <a:t> – „</a:t>
            </a:r>
            <a:r>
              <a:rPr lang="pl-PL" sz="2000" b="1" i="1" dirty="0" err="1" smtClean="0">
                <a:solidFill>
                  <a:srgbClr val="0070C0"/>
                </a:solidFill>
              </a:rPr>
              <a:t>etapizace</a:t>
            </a:r>
            <a:r>
              <a:rPr lang="pl-PL" sz="2000" b="1" i="1" dirty="0" smtClean="0">
                <a:solidFill>
                  <a:srgbClr val="0070C0"/>
                </a:solidFill>
              </a:rPr>
              <a:t>“</a:t>
            </a:r>
          </a:p>
          <a:p>
            <a:pPr marL="0" indent="0" algn="ctr">
              <a:buNone/>
            </a:pPr>
            <a:endParaRPr lang="pl-PL" sz="1800" b="1" i="1" dirty="0" smtClean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dirty="0" smtClean="0"/>
              <a:t>...będzie następny etap?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dirty="0" smtClean="0"/>
              <a:t>			...TAK...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dirty="0" smtClean="0"/>
              <a:t>				...już obecnie w przygotowaniu </a:t>
            </a:r>
            <a:r>
              <a:rPr lang="pl-PL" b="1" dirty="0" smtClean="0">
                <a:sym typeface="Wingdings" panose="05000000000000000000" pitchFamily="2" charset="2"/>
              </a:rPr>
              <a:t></a:t>
            </a:r>
            <a:endParaRPr lang="pl-PL" b="1" dirty="0" smtClean="0"/>
          </a:p>
          <a:p>
            <a:pPr lvl="1" algn="just">
              <a:buClr>
                <a:srgbClr val="2E83C3">
                  <a:lumMod val="75000"/>
                </a:srgbClr>
              </a:buClr>
              <a:buSzPct val="100000"/>
            </a:pPr>
            <a:endParaRPr lang="pl-PL" sz="1800" b="1" u="sng" dirty="0" smtClean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dirty="0" smtClean="0">
                <a:solidFill>
                  <a:srgbClr val="0070C0"/>
                </a:solidFill>
              </a:rPr>
              <a:t>...</a:t>
            </a:r>
            <a:r>
              <a:rPr lang="pl-PL" b="1" dirty="0" err="1" smtClean="0">
                <a:solidFill>
                  <a:srgbClr val="0070C0"/>
                </a:solidFill>
              </a:rPr>
              <a:t>bude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další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etapa</a:t>
            </a:r>
            <a:r>
              <a:rPr lang="pl-PL" b="1" dirty="0" smtClean="0">
                <a:solidFill>
                  <a:srgbClr val="0070C0"/>
                </a:solidFill>
              </a:rPr>
              <a:t>?...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dirty="0" smtClean="0">
                <a:solidFill>
                  <a:srgbClr val="0070C0"/>
                </a:solidFill>
              </a:rPr>
              <a:t>			...ANO...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dirty="0" smtClean="0">
                <a:solidFill>
                  <a:srgbClr val="0070C0"/>
                </a:solidFill>
              </a:rPr>
              <a:t>				...</a:t>
            </a:r>
            <a:r>
              <a:rPr lang="pl-PL" b="1" dirty="0" err="1" smtClean="0">
                <a:solidFill>
                  <a:srgbClr val="0070C0"/>
                </a:solidFill>
              </a:rPr>
              <a:t>již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se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aktuálně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připravuje</a:t>
            </a:r>
            <a:r>
              <a:rPr lang="pl-PL" b="1" dirty="0" smtClean="0">
                <a:solidFill>
                  <a:srgbClr val="0070C0"/>
                </a:solidFill>
              </a:rPr>
              <a:t>... </a:t>
            </a:r>
            <a:r>
              <a:rPr lang="pl-PL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</a:t>
            </a:r>
            <a:endParaRPr lang="pl-PL" sz="2000" dirty="0" smtClean="0">
              <a:solidFill>
                <a:srgbClr val="0070C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51520" y="1747919"/>
            <a:ext cx="1800200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IV. etap </a:t>
            </a:r>
            <a:r>
              <a:rPr lang="cs-CZ" b="1" dirty="0" smtClean="0">
                <a:solidFill>
                  <a:srgbClr val="0070C0"/>
                </a:solidFill>
              </a:rPr>
              <a:t>IV. etapa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3403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251520" y="1568005"/>
            <a:ext cx="882566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u="sng" dirty="0" smtClean="0">
                <a:ea typeface="Calibri"/>
                <a:cs typeface="Calibri"/>
              </a:rPr>
              <a:t>Początki powstania koncepcji szlaku</a:t>
            </a:r>
          </a:p>
          <a:p>
            <a:pPr marL="25650" lvl="0" algn="ctr"/>
            <a:r>
              <a:rPr lang="pl-PL" sz="32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Počátky</a:t>
            </a:r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l-PL" sz="32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vzniku</a:t>
            </a:r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l-PL" sz="32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koncepce</a:t>
            </a:r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l-PL" sz="32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stezky</a:t>
            </a:r>
            <a:endParaRPr lang="pl-PL" sz="3200" u="sng" dirty="0" smtClean="0"/>
          </a:p>
          <a:p>
            <a:pPr marL="514350" lvl="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51520" y="2868522"/>
            <a:ext cx="8748972" cy="30807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i="1" dirty="0" smtClean="0"/>
              <a:t>Inspiracja </a:t>
            </a:r>
          </a:p>
          <a:p>
            <a:pPr marL="0" indent="0" algn="ctr">
              <a:buNone/>
            </a:pPr>
            <a:r>
              <a:rPr lang="pl-PL" sz="2400" i="1" dirty="0" err="1" smtClean="0">
                <a:solidFill>
                  <a:srgbClr val="0070C0"/>
                </a:solidFill>
              </a:rPr>
              <a:t>Inspirace</a:t>
            </a:r>
            <a:r>
              <a:rPr lang="pl-PL" sz="2400" i="1" dirty="0" smtClean="0"/>
              <a:t> </a:t>
            </a:r>
          </a:p>
          <a:p>
            <a:pPr marL="0" indent="0" algn="ctr">
              <a:buNone/>
            </a:pPr>
            <a:r>
              <a:rPr lang="pl-PL" sz="800" i="1" dirty="0" smtClean="0"/>
              <a:t>------------------------------------------------------------------------------------------------------------------------------------------------------------------------------------------------------------------------</a:t>
            </a:r>
          </a:p>
          <a:p>
            <a:pPr marL="0" indent="0" algn="ctr">
              <a:buNone/>
            </a:pPr>
            <a:r>
              <a:rPr lang="pl-PL" sz="2400" i="1" dirty="0" smtClean="0"/>
              <a:t>Rozwój strategiczny Euroregionu </a:t>
            </a:r>
            <a:r>
              <a:rPr lang="pl-PL" sz="2400" i="1" dirty="0" err="1" smtClean="0"/>
              <a:t>Silesia</a:t>
            </a:r>
            <a:r>
              <a:rPr lang="pl-PL" sz="2400" i="1" dirty="0" smtClean="0"/>
              <a:t>   </a:t>
            </a:r>
          </a:p>
          <a:p>
            <a:pPr marL="0" indent="0" algn="ctr">
              <a:buNone/>
            </a:pPr>
            <a:r>
              <a:rPr lang="pl-PL" sz="2400" i="1" dirty="0" err="1" smtClean="0">
                <a:solidFill>
                  <a:srgbClr val="0070C0"/>
                </a:solidFill>
              </a:rPr>
              <a:t>Strategický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rozvoj</a:t>
            </a:r>
            <a:r>
              <a:rPr lang="pl-PL" sz="2400" i="1" dirty="0" smtClean="0">
                <a:solidFill>
                  <a:srgbClr val="0070C0"/>
                </a:solidFill>
              </a:rPr>
              <a:t> Euroregionu </a:t>
            </a:r>
            <a:r>
              <a:rPr lang="pl-PL" sz="2400" i="1" dirty="0" err="1" smtClean="0">
                <a:solidFill>
                  <a:srgbClr val="0070C0"/>
                </a:solidFill>
              </a:rPr>
              <a:t>Silesia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pl-PL" sz="800" i="1" dirty="0" smtClean="0"/>
              <a:t>------------------------------------------------------------------------------------------------------------------------------------------------------------------------------------------------------------------------</a:t>
            </a:r>
            <a:endParaRPr lang="pl-PL" sz="800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pl-PL" sz="2400" i="1" dirty="0" smtClean="0"/>
              <a:t>Program INTERREG V-A </a:t>
            </a:r>
            <a:r>
              <a:rPr lang="pl-PL" sz="2400" i="1" dirty="0" err="1" smtClean="0"/>
              <a:t>RCz</a:t>
            </a:r>
            <a:r>
              <a:rPr lang="pl-PL" sz="2400" i="1" dirty="0" smtClean="0"/>
              <a:t>-RP 2014-2020</a:t>
            </a:r>
          </a:p>
          <a:p>
            <a:pPr marL="0" indent="0" algn="ctr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Program INTERREG V-A ČR-PR 2014-2020</a:t>
            </a:r>
          </a:p>
        </p:txBody>
      </p:sp>
    </p:spTree>
    <p:extLst>
      <p:ext uri="{BB962C8B-B14F-4D97-AF65-F5344CB8AC3E}">
        <p14:creationId xmlns:p14="http://schemas.microsoft.com/office/powerpoint/2010/main" val="318771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242383" y="1316308"/>
            <a:ext cx="78848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u="sng" dirty="0" smtClean="0">
                <a:ea typeface="Calibri"/>
                <a:cs typeface="Calibri"/>
              </a:rPr>
              <a:t>Od pomysłu do realizacji szlaku</a:t>
            </a:r>
          </a:p>
          <a:p>
            <a:pPr marL="25650" lvl="0" algn="ctr"/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 nápadu k realizaci stezky</a:t>
            </a:r>
            <a:endParaRPr lang="pl-PL" sz="3200" u="sng" dirty="0" smtClean="0"/>
          </a:p>
          <a:p>
            <a:pPr marL="514350" lvl="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97514" y="2420888"/>
            <a:ext cx="8748972" cy="381642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pl-PL" sz="3200" b="1" i="1" dirty="0" smtClean="0"/>
              <a:t>Przygotowanie projektu parasolowego „</a:t>
            </a:r>
            <a:r>
              <a:rPr lang="pl-PL" sz="3200" b="1" i="1" dirty="0" err="1" smtClean="0"/>
              <a:t>Silesianka</a:t>
            </a:r>
            <a:r>
              <a:rPr lang="pl-PL" sz="3200" b="1" i="1" dirty="0" smtClean="0"/>
              <a:t>“</a:t>
            </a:r>
          </a:p>
          <a:p>
            <a:pPr marL="0" indent="0" algn="ctr">
              <a:buNone/>
            </a:pPr>
            <a:r>
              <a:rPr lang="pl-PL" sz="3200" b="1" i="1" dirty="0" err="1" smtClean="0">
                <a:solidFill>
                  <a:srgbClr val="0070C0"/>
                </a:solidFill>
              </a:rPr>
              <a:t>Příprava</a:t>
            </a:r>
            <a:r>
              <a:rPr lang="pl-PL" sz="3200" b="1" i="1" dirty="0" smtClean="0">
                <a:solidFill>
                  <a:srgbClr val="0070C0"/>
                </a:solidFill>
              </a:rPr>
              <a:t> </a:t>
            </a:r>
            <a:r>
              <a:rPr lang="pl-PL" sz="3200" b="1" i="1" dirty="0" err="1" smtClean="0">
                <a:solidFill>
                  <a:srgbClr val="0070C0"/>
                </a:solidFill>
              </a:rPr>
              <a:t>zastřešujícího</a:t>
            </a:r>
            <a:r>
              <a:rPr lang="pl-PL" sz="3200" b="1" i="1" dirty="0" smtClean="0">
                <a:solidFill>
                  <a:srgbClr val="0070C0"/>
                </a:solidFill>
              </a:rPr>
              <a:t> projektu „</a:t>
            </a:r>
            <a:r>
              <a:rPr lang="pl-PL" sz="3200" b="1" i="1" dirty="0" err="1" smtClean="0">
                <a:solidFill>
                  <a:srgbClr val="0070C0"/>
                </a:solidFill>
              </a:rPr>
              <a:t>Silesianka</a:t>
            </a:r>
            <a:r>
              <a:rPr lang="pl-PL" sz="3200" b="1" i="1" dirty="0" smtClean="0">
                <a:solidFill>
                  <a:srgbClr val="0070C0"/>
                </a:solidFill>
              </a:rPr>
              <a:t>“</a:t>
            </a:r>
          </a:p>
          <a:p>
            <a:pPr marL="0" indent="0" algn="ctr">
              <a:buNone/>
            </a:pPr>
            <a:endParaRPr lang="pl-PL" sz="1800" b="1" i="1" dirty="0" smtClean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/>
              <a:t>KTO</a:t>
            </a:r>
            <a:r>
              <a:rPr lang="pl-PL" b="1" dirty="0" smtClean="0"/>
              <a:t> – wieża </a:t>
            </a:r>
            <a:r>
              <a:rPr lang="pl-PL" b="1" dirty="0" err="1" smtClean="0"/>
              <a:t>Město</a:t>
            </a:r>
            <a:r>
              <a:rPr lang="pl-PL" b="1" dirty="0" smtClean="0"/>
              <a:t> </a:t>
            </a:r>
            <a:r>
              <a:rPr lang="pl-PL" b="1" dirty="0" err="1" smtClean="0"/>
              <a:t>Budišov</a:t>
            </a:r>
            <a:r>
              <a:rPr lang="pl-PL" b="1" dirty="0" smtClean="0"/>
              <a:t>/</a:t>
            </a:r>
            <a:r>
              <a:rPr lang="pl-PL" b="1" dirty="0" err="1" smtClean="0"/>
              <a:t>Budišovkou</a:t>
            </a:r>
            <a:r>
              <a:rPr lang="pl-PL" b="1" dirty="0" smtClean="0"/>
              <a:t>, </a:t>
            </a:r>
            <a:r>
              <a:rPr lang="pl-PL" b="1" dirty="0" err="1" smtClean="0"/>
              <a:t>Obec</a:t>
            </a:r>
            <a:r>
              <a:rPr lang="pl-PL" b="1" dirty="0" smtClean="0"/>
              <a:t> </a:t>
            </a:r>
            <a:r>
              <a:rPr lang="pl-PL" b="1" dirty="0" err="1" smtClean="0"/>
              <a:t>Jeseník</a:t>
            </a:r>
            <a:r>
              <a:rPr lang="pl-PL" b="1" dirty="0" smtClean="0"/>
              <a:t> nad </a:t>
            </a:r>
            <a:r>
              <a:rPr lang="pl-PL" b="1" dirty="0" err="1" smtClean="0"/>
              <a:t>Odrou</a:t>
            </a:r>
            <a:r>
              <a:rPr lang="pl-PL" b="1" dirty="0" smtClean="0"/>
              <a:t>, Miasto Wodzisław Śląski, Euroregion </a:t>
            </a:r>
            <a:r>
              <a:rPr lang="pl-PL" b="1" dirty="0" err="1" smtClean="0"/>
              <a:t>Silesia</a:t>
            </a:r>
            <a:r>
              <a:rPr lang="pl-PL" b="1" dirty="0" smtClean="0"/>
              <a:t> – CZ, Stowarzyszenie Gmin Dorzecza Górnej Odry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/>
              <a:t>CO</a:t>
            </a:r>
            <a:r>
              <a:rPr lang="pl-PL" b="1" dirty="0" smtClean="0"/>
              <a:t> – finalizacja stworzonego szlaku </a:t>
            </a:r>
            <a:r>
              <a:rPr lang="pl-PL" sz="2000" b="1" dirty="0" smtClean="0"/>
              <a:t>(stworzenie wyjątkowego transgranicznego produktu turystycznego), </a:t>
            </a:r>
            <a:r>
              <a:rPr lang="pl-PL" b="1" dirty="0" smtClean="0"/>
              <a:t>wspólne przygotowanie, przedłożenie koncepcji projektu</a:t>
            </a:r>
            <a:r>
              <a:rPr lang="pl-PL" sz="2000" b="1" dirty="0" smtClean="0"/>
              <a:t>, </a:t>
            </a:r>
            <a:r>
              <a:rPr lang="pl-PL" b="1" dirty="0" smtClean="0"/>
              <a:t>przedłożenie wniosku o dofinansowanie</a:t>
            </a:r>
            <a:r>
              <a:rPr lang="pl-PL" sz="2000" b="1" dirty="0" smtClean="0"/>
              <a:t>, </a:t>
            </a:r>
            <a:r>
              <a:rPr lang="pl-PL" b="1" dirty="0" smtClean="0"/>
              <a:t>zatwierdzenie projektu</a:t>
            </a:r>
            <a:endParaRPr lang="pl-PL" sz="1500" b="1" dirty="0" smtClean="0"/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/>
              <a:t>KIEDY</a:t>
            </a:r>
            <a:r>
              <a:rPr lang="pl-PL" b="1" dirty="0" smtClean="0"/>
              <a:t> - harmonogram realizacji 10/2019 – 9/2021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/>
              <a:t>CAŁKOWITE WYDATKI </a:t>
            </a:r>
            <a:r>
              <a:rPr lang="pl-PL" b="1" dirty="0" smtClean="0"/>
              <a:t>= ok. 1 mln EUR, z tego dotacja z UE ok. 865 tys. EUR</a:t>
            </a:r>
          </a:p>
          <a:p>
            <a:pPr marL="457200" lvl="1" indent="0" algn="just">
              <a:buClr>
                <a:srgbClr val="2E83C3">
                  <a:lumMod val="75000"/>
                </a:srgbClr>
              </a:buClr>
              <a:buSzPct val="100000"/>
              <a:buNone/>
            </a:pPr>
            <a:endParaRPr lang="pl-PL" sz="1800" b="1" u="sng" dirty="0" smtClean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>
                <a:solidFill>
                  <a:srgbClr val="0070C0"/>
                </a:solidFill>
              </a:rPr>
              <a:t>KDO</a:t>
            </a:r>
            <a:r>
              <a:rPr lang="pl-PL" b="1" dirty="0" smtClean="0">
                <a:solidFill>
                  <a:srgbClr val="0070C0"/>
                </a:solidFill>
              </a:rPr>
              <a:t> – </a:t>
            </a:r>
            <a:r>
              <a:rPr lang="pl-PL" b="1" dirty="0" err="1" smtClean="0">
                <a:solidFill>
                  <a:srgbClr val="0070C0"/>
                </a:solidFill>
              </a:rPr>
              <a:t>rozhledna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Město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Budišov</a:t>
            </a:r>
            <a:r>
              <a:rPr lang="pl-PL" b="1" dirty="0" smtClean="0">
                <a:solidFill>
                  <a:srgbClr val="0070C0"/>
                </a:solidFill>
              </a:rPr>
              <a:t>/</a:t>
            </a:r>
            <a:r>
              <a:rPr lang="pl-PL" b="1" dirty="0" err="1" smtClean="0">
                <a:solidFill>
                  <a:srgbClr val="0070C0"/>
                </a:solidFill>
              </a:rPr>
              <a:t>Budišovkou</a:t>
            </a:r>
            <a:r>
              <a:rPr lang="pl-PL" b="1" dirty="0" smtClean="0">
                <a:solidFill>
                  <a:srgbClr val="0070C0"/>
                </a:solidFill>
              </a:rPr>
              <a:t>, </a:t>
            </a:r>
            <a:r>
              <a:rPr lang="pl-PL" b="1" dirty="0" err="1" smtClean="0">
                <a:solidFill>
                  <a:srgbClr val="0070C0"/>
                </a:solidFill>
              </a:rPr>
              <a:t>Obec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Jeseník</a:t>
            </a:r>
            <a:r>
              <a:rPr lang="pl-PL" b="1" dirty="0" smtClean="0">
                <a:solidFill>
                  <a:srgbClr val="0070C0"/>
                </a:solidFill>
              </a:rPr>
              <a:t> nad </a:t>
            </a:r>
            <a:r>
              <a:rPr lang="pl-PL" b="1" dirty="0" err="1" smtClean="0">
                <a:solidFill>
                  <a:srgbClr val="0070C0"/>
                </a:solidFill>
              </a:rPr>
              <a:t>Odrou</a:t>
            </a:r>
            <a:r>
              <a:rPr lang="pl-PL" b="1" dirty="0" smtClean="0">
                <a:solidFill>
                  <a:srgbClr val="0070C0"/>
                </a:solidFill>
              </a:rPr>
              <a:t>, Miasto Wodzisław Śląski, Euroregion </a:t>
            </a:r>
            <a:r>
              <a:rPr lang="pl-PL" b="1" dirty="0" err="1" smtClean="0">
                <a:solidFill>
                  <a:srgbClr val="0070C0"/>
                </a:solidFill>
              </a:rPr>
              <a:t>Silesia</a:t>
            </a:r>
            <a:r>
              <a:rPr lang="pl-PL" b="1" dirty="0" smtClean="0">
                <a:solidFill>
                  <a:srgbClr val="0070C0"/>
                </a:solidFill>
              </a:rPr>
              <a:t> – CZ, Stowarzyszenie Gmin Dorzecza Górnej Odry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>
                <a:solidFill>
                  <a:srgbClr val="0070C0"/>
                </a:solidFill>
              </a:rPr>
              <a:t>CO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završení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tvorby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stezky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smtClean="0">
                <a:solidFill>
                  <a:srgbClr val="0070C0"/>
                </a:solidFill>
              </a:rPr>
              <a:t>(</a:t>
            </a:r>
            <a:r>
              <a:rPr lang="pl-PL" sz="2000" b="1" dirty="0" err="1" smtClean="0">
                <a:solidFill>
                  <a:srgbClr val="0070C0"/>
                </a:solidFill>
              </a:rPr>
              <a:t>vytvoření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ojedinělého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přeshraničního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turistického</a:t>
            </a:r>
            <a:r>
              <a:rPr lang="pl-PL" sz="2000" b="1" dirty="0" smtClean="0">
                <a:solidFill>
                  <a:srgbClr val="0070C0"/>
                </a:solidFill>
              </a:rPr>
              <a:t> produktu)</a:t>
            </a:r>
            <a:r>
              <a:rPr lang="pl-PL" b="1" dirty="0" smtClean="0">
                <a:solidFill>
                  <a:srgbClr val="0070C0"/>
                </a:solidFill>
              </a:rPr>
              <a:t>, </a:t>
            </a:r>
            <a:r>
              <a:rPr lang="pl-PL" b="1" dirty="0" err="1" smtClean="0">
                <a:solidFill>
                  <a:srgbClr val="0070C0"/>
                </a:solidFill>
              </a:rPr>
              <a:t>společná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příprava</a:t>
            </a:r>
            <a:r>
              <a:rPr lang="pl-PL" b="1" dirty="0" smtClean="0">
                <a:solidFill>
                  <a:srgbClr val="0070C0"/>
                </a:solidFill>
              </a:rPr>
              <a:t>, </a:t>
            </a:r>
            <a:r>
              <a:rPr lang="pl-PL" b="1" dirty="0" err="1" smtClean="0">
                <a:solidFill>
                  <a:srgbClr val="0070C0"/>
                </a:solidFill>
              </a:rPr>
              <a:t>podání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projektového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záměru</a:t>
            </a:r>
            <a:r>
              <a:rPr lang="pl-PL" b="1" dirty="0" smtClean="0">
                <a:solidFill>
                  <a:srgbClr val="0070C0"/>
                </a:solidFill>
              </a:rPr>
              <a:t>, </a:t>
            </a:r>
            <a:r>
              <a:rPr lang="pl-PL" b="1" dirty="0" err="1" smtClean="0">
                <a:solidFill>
                  <a:srgbClr val="0070C0"/>
                </a:solidFill>
              </a:rPr>
              <a:t>podání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plné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projektové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žádosti</a:t>
            </a:r>
            <a:r>
              <a:rPr lang="pl-PL" b="1" dirty="0" smtClean="0">
                <a:solidFill>
                  <a:srgbClr val="0070C0"/>
                </a:solidFill>
              </a:rPr>
              <a:t>, </a:t>
            </a:r>
            <a:r>
              <a:rPr lang="pl-PL" b="1" dirty="0" err="1" smtClean="0">
                <a:solidFill>
                  <a:srgbClr val="0070C0"/>
                </a:solidFill>
              </a:rPr>
              <a:t>schválení</a:t>
            </a:r>
            <a:r>
              <a:rPr lang="pl-PL" b="1" dirty="0" smtClean="0">
                <a:solidFill>
                  <a:srgbClr val="0070C0"/>
                </a:solidFill>
              </a:rPr>
              <a:t> projektu</a:t>
            </a:r>
            <a:endParaRPr lang="pl-PL" sz="1500" b="1" dirty="0" smtClean="0">
              <a:solidFill>
                <a:srgbClr val="0070C0"/>
              </a:solidFill>
            </a:endParaRP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>
                <a:solidFill>
                  <a:srgbClr val="0070C0"/>
                </a:solidFill>
              </a:rPr>
              <a:t>KDY</a:t>
            </a:r>
            <a:r>
              <a:rPr lang="pl-PL" b="1" dirty="0" smtClean="0">
                <a:solidFill>
                  <a:srgbClr val="0070C0"/>
                </a:solidFill>
              </a:rPr>
              <a:t> - harmonogram </a:t>
            </a:r>
            <a:r>
              <a:rPr lang="pl-PL" b="1" dirty="0" err="1" smtClean="0">
                <a:solidFill>
                  <a:srgbClr val="0070C0"/>
                </a:solidFill>
              </a:rPr>
              <a:t>realizace</a:t>
            </a:r>
            <a:r>
              <a:rPr lang="pl-PL" b="1" dirty="0" smtClean="0">
                <a:solidFill>
                  <a:srgbClr val="0070C0"/>
                </a:solidFill>
              </a:rPr>
              <a:t> 10/2019 – 9/2021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>
                <a:solidFill>
                  <a:srgbClr val="0070C0"/>
                </a:solidFill>
              </a:rPr>
              <a:t>CELKOVÉ VÝDAJE </a:t>
            </a:r>
            <a:r>
              <a:rPr lang="pl-PL" b="1" dirty="0" smtClean="0">
                <a:solidFill>
                  <a:srgbClr val="0070C0"/>
                </a:solidFill>
              </a:rPr>
              <a:t>= </a:t>
            </a:r>
            <a:r>
              <a:rPr lang="pl-PL" b="1" dirty="0" err="1" smtClean="0">
                <a:solidFill>
                  <a:srgbClr val="0070C0"/>
                </a:solidFill>
              </a:rPr>
              <a:t>cca</a:t>
            </a:r>
            <a:r>
              <a:rPr lang="pl-PL" b="1" dirty="0" smtClean="0">
                <a:solidFill>
                  <a:srgbClr val="0070C0"/>
                </a:solidFill>
              </a:rPr>
              <a:t> 1 mil. EUR, z </a:t>
            </a:r>
            <a:r>
              <a:rPr lang="pl-PL" b="1" dirty="0" err="1" smtClean="0">
                <a:solidFill>
                  <a:srgbClr val="0070C0"/>
                </a:solidFill>
              </a:rPr>
              <a:t>toho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dotace</a:t>
            </a:r>
            <a:r>
              <a:rPr lang="pl-PL" b="1" dirty="0" smtClean="0">
                <a:solidFill>
                  <a:srgbClr val="0070C0"/>
                </a:solidFill>
              </a:rPr>
              <a:t> z EU </a:t>
            </a:r>
            <a:r>
              <a:rPr lang="pl-PL" b="1" dirty="0" err="1" smtClean="0">
                <a:solidFill>
                  <a:srgbClr val="0070C0"/>
                </a:solidFill>
              </a:rPr>
              <a:t>cca</a:t>
            </a:r>
            <a:r>
              <a:rPr lang="pl-PL" b="1" dirty="0" smtClean="0">
                <a:solidFill>
                  <a:srgbClr val="0070C0"/>
                </a:solidFill>
              </a:rPr>
              <a:t> 865 </a:t>
            </a:r>
            <a:r>
              <a:rPr lang="pl-PL" b="1" dirty="0" err="1" smtClean="0">
                <a:solidFill>
                  <a:srgbClr val="0070C0"/>
                </a:solidFill>
              </a:rPr>
              <a:t>tis</a:t>
            </a:r>
            <a:r>
              <a:rPr lang="pl-PL" b="1" dirty="0" smtClean="0">
                <a:solidFill>
                  <a:srgbClr val="0070C0"/>
                </a:solidFill>
              </a:rPr>
              <a:t>. EUR</a:t>
            </a:r>
            <a:endParaRPr lang="pl-PL" sz="2000" dirty="0" smtClean="0">
              <a:solidFill>
                <a:srgbClr val="0070C0"/>
              </a:solidFill>
            </a:endParaRPr>
          </a:p>
        </p:txBody>
      </p:sp>
      <p:pic>
        <p:nvPicPr>
          <p:cNvPr id="7" name="Picture 3" descr="C:\Users\anna.kubala\Desktop\logo wersja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2052"/>
            <a:ext cx="2376264" cy="58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03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242383" y="1316308"/>
            <a:ext cx="78848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u="sng" dirty="0" smtClean="0">
                <a:ea typeface="Calibri"/>
                <a:cs typeface="Calibri"/>
              </a:rPr>
              <a:t>Od pomysłu do realizacji szlaku</a:t>
            </a:r>
          </a:p>
          <a:p>
            <a:pPr marL="25650" lvl="0" algn="ctr"/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 nápadu k realizaci stezky</a:t>
            </a:r>
            <a:endParaRPr lang="pl-PL" sz="3200" u="sng" dirty="0" smtClean="0"/>
          </a:p>
          <a:p>
            <a:pPr marL="514350" lvl="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97514" y="2420888"/>
            <a:ext cx="8748972" cy="36004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pl-PL" sz="3200" b="1" i="1" dirty="0" smtClean="0"/>
              <a:t>Realizacja szlaku wież i platform widokowych - całość</a:t>
            </a:r>
          </a:p>
          <a:p>
            <a:pPr marL="0" indent="0" algn="ctr">
              <a:buNone/>
            </a:pPr>
            <a:r>
              <a:rPr lang="pl-PL" sz="3200" b="1" i="1" dirty="0" err="1" smtClean="0">
                <a:solidFill>
                  <a:srgbClr val="0070C0"/>
                </a:solidFill>
              </a:rPr>
              <a:t>Realizace</a:t>
            </a:r>
            <a:r>
              <a:rPr lang="pl-PL" sz="3200" b="1" i="1" dirty="0" smtClean="0">
                <a:solidFill>
                  <a:srgbClr val="0070C0"/>
                </a:solidFill>
              </a:rPr>
              <a:t> </a:t>
            </a:r>
            <a:r>
              <a:rPr lang="pl-PL" sz="3200" b="1" i="1" dirty="0" err="1" smtClean="0">
                <a:solidFill>
                  <a:srgbClr val="0070C0"/>
                </a:solidFill>
              </a:rPr>
              <a:t>stezky</a:t>
            </a:r>
            <a:r>
              <a:rPr lang="pl-PL" sz="3200" b="1" i="1" dirty="0" smtClean="0">
                <a:solidFill>
                  <a:srgbClr val="0070C0"/>
                </a:solidFill>
              </a:rPr>
              <a:t> </a:t>
            </a:r>
            <a:r>
              <a:rPr lang="pl-PL" sz="3200" b="1" i="1" dirty="0" err="1" smtClean="0">
                <a:solidFill>
                  <a:srgbClr val="0070C0"/>
                </a:solidFill>
              </a:rPr>
              <a:t>rozhleden</a:t>
            </a:r>
            <a:r>
              <a:rPr lang="pl-PL" sz="3200" b="1" i="1" dirty="0" smtClean="0">
                <a:solidFill>
                  <a:srgbClr val="0070C0"/>
                </a:solidFill>
              </a:rPr>
              <a:t> a </a:t>
            </a:r>
            <a:r>
              <a:rPr lang="pl-PL" sz="3200" b="1" i="1" dirty="0" err="1" smtClean="0">
                <a:solidFill>
                  <a:srgbClr val="0070C0"/>
                </a:solidFill>
              </a:rPr>
              <a:t>vyhlídkových</a:t>
            </a:r>
            <a:r>
              <a:rPr lang="pl-PL" sz="3200" b="1" i="1" dirty="0" smtClean="0">
                <a:solidFill>
                  <a:srgbClr val="0070C0"/>
                </a:solidFill>
              </a:rPr>
              <a:t> </a:t>
            </a:r>
            <a:r>
              <a:rPr lang="pl-PL" sz="3200" b="1" i="1" dirty="0" err="1" smtClean="0">
                <a:solidFill>
                  <a:srgbClr val="0070C0"/>
                </a:solidFill>
              </a:rPr>
              <a:t>míst</a:t>
            </a:r>
            <a:r>
              <a:rPr lang="pl-PL" sz="3200" b="1" i="1" dirty="0" smtClean="0">
                <a:solidFill>
                  <a:srgbClr val="0070C0"/>
                </a:solidFill>
              </a:rPr>
              <a:t> - </a:t>
            </a:r>
            <a:r>
              <a:rPr lang="pl-PL" sz="3200" b="1" i="1" dirty="0" err="1" smtClean="0">
                <a:solidFill>
                  <a:srgbClr val="0070C0"/>
                </a:solidFill>
              </a:rPr>
              <a:t>celkem</a:t>
            </a:r>
            <a:endParaRPr lang="pl-PL" sz="3200" b="1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pl-PL" sz="1800" b="1" i="1" dirty="0" smtClean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/>
              <a:t>CO</a:t>
            </a:r>
            <a:r>
              <a:rPr lang="pl-PL" b="1" dirty="0" smtClean="0"/>
              <a:t> – wybudowanie i remont 13 wież widokowych i platform widokowych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1500" b="1" dirty="0" smtClean="0"/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/>
              <a:t>KIEDY</a:t>
            </a:r>
            <a:r>
              <a:rPr lang="pl-PL" b="1" dirty="0" smtClean="0"/>
              <a:t> – realizacja 1/2017 – 9/2021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1500" b="1" dirty="0" smtClean="0"/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/>
              <a:t>CAŁKOWITE WYDATKI </a:t>
            </a:r>
            <a:r>
              <a:rPr lang="pl-PL" b="1" dirty="0" smtClean="0"/>
              <a:t>= ok. 1,5 mln EUR, z tego dotacja z UE ok. 1,2 mln EUR</a:t>
            </a:r>
          </a:p>
          <a:p>
            <a:pPr marL="457200" lvl="1" indent="0" algn="just">
              <a:buClr>
                <a:srgbClr val="2E83C3">
                  <a:lumMod val="75000"/>
                </a:srgbClr>
              </a:buClr>
              <a:buSzPct val="100000"/>
              <a:buNone/>
            </a:pPr>
            <a:endParaRPr lang="pl-PL" sz="1800" b="1" u="sng" dirty="0" smtClean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>
                <a:solidFill>
                  <a:srgbClr val="0070C0"/>
                </a:solidFill>
              </a:rPr>
              <a:t>CO</a:t>
            </a:r>
            <a:r>
              <a:rPr lang="pl-PL" b="1" dirty="0" smtClean="0">
                <a:solidFill>
                  <a:srgbClr val="0070C0"/>
                </a:solidFill>
              </a:rPr>
              <a:t> – </a:t>
            </a:r>
            <a:r>
              <a:rPr lang="pl-PL" b="1" dirty="0" err="1" smtClean="0">
                <a:solidFill>
                  <a:srgbClr val="0070C0"/>
                </a:solidFill>
              </a:rPr>
              <a:t>výstavba</a:t>
            </a:r>
            <a:r>
              <a:rPr lang="pl-PL" b="1" dirty="0" smtClean="0">
                <a:solidFill>
                  <a:srgbClr val="0070C0"/>
                </a:solidFill>
              </a:rPr>
              <a:t> a </a:t>
            </a:r>
            <a:r>
              <a:rPr lang="pl-PL" b="1" dirty="0" err="1" smtClean="0">
                <a:solidFill>
                  <a:srgbClr val="0070C0"/>
                </a:solidFill>
              </a:rPr>
              <a:t>rekonstrukce</a:t>
            </a:r>
            <a:r>
              <a:rPr lang="pl-PL" b="1" dirty="0" smtClean="0">
                <a:solidFill>
                  <a:srgbClr val="0070C0"/>
                </a:solidFill>
              </a:rPr>
              <a:t> 13 </a:t>
            </a:r>
            <a:r>
              <a:rPr lang="pl-PL" b="1" dirty="0" err="1" smtClean="0">
                <a:solidFill>
                  <a:srgbClr val="0070C0"/>
                </a:solidFill>
              </a:rPr>
              <a:t>rozhleden</a:t>
            </a:r>
            <a:r>
              <a:rPr lang="pl-PL" b="1" dirty="0" smtClean="0">
                <a:solidFill>
                  <a:srgbClr val="0070C0"/>
                </a:solidFill>
              </a:rPr>
              <a:t> a </a:t>
            </a:r>
            <a:r>
              <a:rPr lang="pl-PL" b="1" dirty="0" err="1" smtClean="0">
                <a:solidFill>
                  <a:srgbClr val="0070C0"/>
                </a:solidFill>
              </a:rPr>
              <a:t>vyhlídkových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míste</a:t>
            </a:r>
            <a:endParaRPr lang="pl-PL" b="1" dirty="0" smtClean="0">
              <a:solidFill>
                <a:srgbClr val="0070C0"/>
              </a:solidFill>
            </a:endParaRP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1500" b="1" dirty="0" smtClean="0">
              <a:solidFill>
                <a:srgbClr val="0070C0"/>
              </a:solidFill>
            </a:endParaRP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>
                <a:solidFill>
                  <a:srgbClr val="0070C0"/>
                </a:solidFill>
              </a:rPr>
              <a:t>KDY</a:t>
            </a:r>
            <a:r>
              <a:rPr lang="pl-PL" b="1" dirty="0" smtClean="0">
                <a:solidFill>
                  <a:srgbClr val="0070C0"/>
                </a:solidFill>
              </a:rPr>
              <a:t> – </a:t>
            </a:r>
            <a:r>
              <a:rPr lang="pl-PL" b="1" dirty="0" err="1" smtClean="0">
                <a:solidFill>
                  <a:srgbClr val="0070C0"/>
                </a:solidFill>
              </a:rPr>
              <a:t>realizace</a:t>
            </a:r>
            <a:r>
              <a:rPr lang="pl-PL" b="1" dirty="0" smtClean="0">
                <a:solidFill>
                  <a:srgbClr val="0070C0"/>
                </a:solidFill>
              </a:rPr>
              <a:t> 1/2017 – 9/2021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1100" b="1" dirty="0" smtClean="0">
              <a:solidFill>
                <a:srgbClr val="0070C0"/>
              </a:solidFill>
            </a:endParaRP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b="1" u="sng" dirty="0" smtClean="0">
                <a:solidFill>
                  <a:srgbClr val="0070C0"/>
                </a:solidFill>
              </a:rPr>
              <a:t>CELKOVÉ VÝDAJE </a:t>
            </a:r>
            <a:r>
              <a:rPr lang="pl-PL" b="1" dirty="0" smtClean="0">
                <a:solidFill>
                  <a:srgbClr val="0070C0"/>
                </a:solidFill>
              </a:rPr>
              <a:t>= </a:t>
            </a:r>
            <a:r>
              <a:rPr lang="pl-PL" b="1" dirty="0" err="1" smtClean="0">
                <a:solidFill>
                  <a:srgbClr val="0070C0"/>
                </a:solidFill>
              </a:rPr>
              <a:t>cca</a:t>
            </a:r>
            <a:r>
              <a:rPr lang="pl-PL" b="1" dirty="0" smtClean="0">
                <a:solidFill>
                  <a:srgbClr val="0070C0"/>
                </a:solidFill>
              </a:rPr>
              <a:t> 1,5 mil. EUR, z </a:t>
            </a:r>
            <a:r>
              <a:rPr lang="pl-PL" b="1" dirty="0" err="1" smtClean="0">
                <a:solidFill>
                  <a:srgbClr val="0070C0"/>
                </a:solidFill>
              </a:rPr>
              <a:t>toho</a:t>
            </a:r>
            <a:r>
              <a:rPr lang="pl-PL" b="1" dirty="0" smtClean="0">
                <a:solidFill>
                  <a:srgbClr val="0070C0"/>
                </a:solidFill>
              </a:rPr>
              <a:t> </a:t>
            </a:r>
            <a:r>
              <a:rPr lang="pl-PL" b="1" dirty="0" err="1" smtClean="0">
                <a:solidFill>
                  <a:srgbClr val="0070C0"/>
                </a:solidFill>
              </a:rPr>
              <a:t>dotace</a:t>
            </a:r>
            <a:r>
              <a:rPr lang="pl-PL" b="1" dirty="0" smtClean="0">
                <a:solidFill>
                  <a:srgbClr val="0070C0"/>
                </a:solidFill>
              </a:rPr>
              <a:t> z EU </a:t>
            </a:r>
            <a:r>
              <a:rPr lang="pl-PL" b="1" dirty="0" err="1" smtClean="0">
                <a:solidFill>
                  <a:srgbClr val="0070C0"/>
                </a:solidFill>
              </a:rPr>
              <a:t>cca</a:t>
            </a:r>
            <a:r>
              <a:rPr lang="pl-PL" b="1" dirty="0" smtClean="0">
                <a:solidFill>
                  <a:srgbClr val="0070C0"/>
                </a:solidFill>
              </a:rPr>
              <a:t> 1,2 mil. EUR</a:t>
            </a:r>
            <a:endParaRPr lang="pl-PL" sz="2000" dirty="0" smtClean="0">
              <a:solidFill>
                <a:srgbClr val="0070C0"/>
              </a:solidFill>
            </a:endParaRPr>
          </a:p>
        </p:txBody>
      </p:sp>
      <p:pic>
        <p:nvPicPr>
          <p:cNvPr id="7" name="Picture 3" descr="C:\Users\anna.kubala\Desktop\logo wersja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2052"/>
            <a:ext cx="2376264" cy="58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99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07504" y="1583584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b="1" u="sng" dirty="0" smtClean="0">
                <a:ea typeface="Calibri"/>
                <a:cs typeface="Calibri"/>
              </a:rPr>
              <a:t>Transgraniczny produkt turystyczny</a:t>
            </a:r>
            <a:r>
              <a:rPr lang="pl-PL" sz="3200" u="sng" dirty="0" smtClean="0">
                <a:ea typeface="Calibri"/>
                <a:cs typeface="Calibri"/>
              </a:rPr>
              <a:t> </a:t>
            </a:r>
            <a:r>
              <a:rPr lang="pl-PL" sz="3200" b="1" u="sng" dirty="0" smtClean="0">
                <a:ea typeface="Calibri"/>
                <a:cs typeface="Calibri"/>
              </a:rPr>
              <a:t>„Silesianka”</a:t>
            </a:r>
          </a:p>
          <a:p>
            <a:pPr marL="25650" lvl="0" algn="ctr"/>
            <a:r>
              <a:rPr lang="pl-PL" sz="32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Přeshraniční turistický produkt „Silesianka”</a:t>
            </a:r>
            <a:endParaRPr lang="pl-PL" sz="3200" b="1" u="sng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51520" y="3140968"/>
            <a:ext cx="8748972" cy="2808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i="1" dirty="0" smtClean="0"/>
              <a:t>Wprowadzenie do projektu - </a:t>
            </a:r>
            <a:r>
              <a:rPr lang="pl-PL" sz="1200" i="1" dirty="0" smtClean="0"/>
              <a:t>nazwa, partnerzy, obszar umiejscowienia projektu, cele, harmonogram realizacji, budżet, działania kluczowe</a:t>
            </a:r>
            <a:endParaRPr lang="pl-PL" sz="2400" i="1" dirty="0" smtClean="0"/>
          </a:p>
          <a:p>
            <a:pPr marL="0" indent="0" algn="ctr">
              <a:buNone/>
            </a:pPr>
            <a:r>
              <a:rPr lang="pl-PL" sz="2400" i="1" dirty="0" err="1" smtClean="0">
                <a:solidFill>
                  <a:srgbClr val="0070C0"/>
                </a:solidFill>
              </a:rPr>
              <a:t>Představení</a:t>
            </a:r>
            <a:r>
              <a:rPr lang="pl-PL" sz="2400" i="1" dirty="0" smtClean="0">
                <a:solidFill>
                  <a:srgbClr val="0070C0"/>
                </a:solidFill>
              </a:rPr>
              <a:t> projektu - </a:t>
            </a:r>
            <a:r>
              <a:rPr lang="pl-PL" sz="1200" i="1" dirty="0" err="1" smtClean="0">
                <a:solidFill>
                  <a:srgbClr val="0070C0"/>
                </a:solidFill>
              </a:rPr>
              <a:t>název</a:t>
            </a:r>
            <a:r>
              <a:rPr lang="pl-PL" sz="1200" i="1" dirty="0" smtClean="0">
                <a:solidFill>
                  <a:srgbClr val="0070C0"/>
                </a:solidFill>
              </a:rPr>
              <a:t>, </a:t>
            </a:r>
            <a:r>
              <a:rPr lang="pl-PL" sz="1200" i="1" dirty="0" err="1" smtClean="0">
                <a:solidFill>
                  <a:srgbClr val="0070C0"/>
                </a:solidFill>
              </a:rPr>
              <a:t>partneři</a:t>
            </a:r>
            <a:r>
              <a:rPr lang="pl-PL" sz="1200" i="1" dirty="0" smtClean="0">
                <a:solidFill>
                  <a:srgbClr val="0070C0"/>
                </a:solidFill>
              </a:rPr>
              <a:t> projektu, </a:t>
            </a:r>
            <a:r>
              <a:rPr lang="pl-PL" sz="1200" i="1" dirty="0" err="1" smtClean="0">
                <a:solidFill>
                  <a:srgbClr val="0070C0"/>
                </a:solidFill>
              </a:rPr>
              <a:t>územní</a:t>
            </a:r>
            <a:r>
              <a:rPr lang="pl-PL" sz="1200" i="1" dirty="0" smtClean="0">
                <a:solidFill>
                  <a:srgbClr val="0070C0"/>
                </a:solidFill>
              </a:rPr>
              <a:t> </a:t>
            </a:r>
            <a:r>
              <a:rPr lang="pl-PL" sz="1200" i="1" dirty="0" err="1" smtClean="0">
                <a:solidFill>
                  <a:srgbClr val="0070C0"/>
                </a:solidFill>
              </a:rPr>
              <a:t>vymezení</a:t>
            </a:r>
            <a:r>
              <a:rPr lang="pl-PL" sz="1200" i="1" dirty="0" smtClean="0">
                <a:solidFill>
                  <a:srgbClr val="0070C0"/>
                </a:solidFill>
              </a:rPr>
              <a:t>, </a:t>
            </a:r>
            <a:r>
              <a:rPr lang="pl-PL" sz="1200" i="1" dirty="0" err="1" smtClean="0">
                <a:solidFill>
                  <a:srgbClr val="0070C0"/>
                </a:solidFill>
              </a:rPr>
              <a:t>cíle</a:t>
            </a:r>
            <a:r>
              <a:rPr lang="pl-PL" sz="1200" i="1" dirty="0" smtClean="0">
                <a:solidFill>
                  <a:srgbClr val="0070C0"/>
                </a:solidFill>
              </a:rPr>
              <a:t>, harmonogram </a:t>
            </a:r>
            <a:r>
              <a:rPr lang="pl-PL" sz="1200" i="1" dirty="0" err="1" smtClean="0">
                <a:solidFill>
                  <a:srgbClr val="0070C0"/>
                </a:solidFill>
              </a:rPr>
              <a:t>realizace</a:t>
            </a:r>
            <a:r>
              <a:rPr lang="pl-PL" sz="1200" i="1" dirty="0" smtClean="0">
                <a:solidFill>
                  <a:srgbClr val="0070C0"/>
                </a:solidFill>
              </a:rPr>
              <a:t>, </a:t>
            </a:r>
            <a:r>
              <a:rPr lang="pl-PL" sz="1200" i="1" dirty="0" err="1" smtClean="0">
                <a:solidFill>
                  <a:srgbClr val="0070C0"/>
                </a:solidFill>
              </a:rPr>
              <a:t>rozpočet</a:t>
            </a:r>
            <a:r>
              <a:rPr lang="pl-PL" sz="1200" i="1" dirty="0" smtClean="0">
                <a:solidFill>
                  <a:srgbClr val="0070C0"/>
                </a:solidFill>
              </a:rPr>
              <a:t>, </a:t>
            </a:r>
            <a:r>
              <a:rPr lang="pl-PL" sz="1200" i="1" dirty="0" err="1" smtClean="0">
                <a:solidFill>
                  <a:srgbClr val="0070C0"/>
                </a:solidFill>
              </a:rPr>
              <a:t>klíčové</a:t>
            </a:r>
            <a:r>
              <a:rPr lang="pl-PL" sz="1200" i="1" dirty="0" smtClean="0">
                <a:solidFill>
                  <a:srgbClr val="0070C0"/>
                </a:solidFill>
              </a:rPr>
              <a:t> </a:t>
            </a:r>
            <a:r>
              <a:rPr lang="pl-PL" sz="1200" i="1" dirty="0" err="1" smtClean="0">
                <a:solidFill>
                  <a:srgbClr val="0070C0"/>
                </a:solidFill>
              </a:rPr>
              <a:t>aktivity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pl-PL" sz="800" i="1" dirty="0" smtClean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</a:p>
          <a:p>
            <a:pPr marL="0" indent="0" algn="ctr">
              <a:buNone/>
            </a:pPr>
            <a:r>
              <a:rPr lang="pl-PL" sz="2400" i="1" dirty="0" smtClean="0"/>
              <a:t>Omówienie zasad współpracy z potencjalnymi obiektami na szlaku</a:t>
            </a:r>
          </a:p>
          <a:p>
            <a:pPr marL="0" indent="0" algn="ctr">
              <a:buNone/>
            </a:pPr>
            <a:r>
              <a:rPr lang="pl-PL" sz="2400" i="1" dirty="0" err="1" smtClean="0">
                <a:solidFill>
                  <a:srgbClr val="0070C0"/>
                </a:solidFill>
              </a:rPr>
              <a:t>Představení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základních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principů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spolupráce</a:t>
            </a:r>
            <a:r>
              <a:rPr lang="pl-PL" sz="2400" i="1" dirty="0" smtClean="0">
                <a:solidFill>
                  <a:srgbClr val="0070C0"/>
                </a:solidFill>
              </a:rPr>
              <a:t> s </a:t>
            </a:r>
            <a:r>
              <a:rPr lang="pl-PL" sz="2400" i="1" dirty="0" err="1" smtClean="0">
                <a:solidFill>
                  <a:srgbClr val="0070C0"/>
                </a:solidFill>
              </a:rPr>
              <a:t>potenciálními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subjekty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tvořící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stezku</a:t>
            </a:r>
            <a:endParaRPr lang="pl-PL" sz="2400" i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2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07504" y="1383739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u="sng" dirty="0" smtClean="0">
                <a:ea typeface="Calibri"/>
                <a:cs typeface="Calibri"/>
              </a:rPr>
              <a:t>Wprowadzenie do projektu</a:t>
            </a:r>
          </a:p>
          <a:p>
            <a:pPr marL="25650" lvl="0" algn="ctr"/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Představení projektu</a:t>
            </a:r>
            <a:endParaRPr lang="pl-PL" sz="3200" u="sng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51520" y="2564904"/>
            <a:ext cx="8748972" cy="3384375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400" b="1" dirty="0" smtClean="0"/>
              <a:t>Nazwa - "</a:t>
            </a:r>
            <a:r>
              <a:rPr lang="pl-PL" sz="2400" b="1" dirty="0" err="1" smtClean="0"/>
              <a:t>Silesianka</a:t>
            </a:r>
            <a:r>
              <a:rPr lang="pl-PL" sz="2400" b="1" dirty="0" smtClean="0"/>
              <a:t>" - szlak wież i platform widokowych w Euroregionie </a:t>
            </a:r>
            <a:r>
              <a:rPr lang="pl-PL" sz="2400" b="1" dirty="0" err="1" smtClean="0"/>
              <a:t>Silesia</a:t>
            </a:r>
            <a:endParaRPr lang="pl-PL" sz="2400" b="1" dirty="0" smtClean="0"/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400" b="1" dirty="0" err="1" smtClean="0">
                <a:solidFill>
                  <a:srgbClr val="0070C0"/>
                </a:solidFill>
              </a:rPr>
              <a:t>Název</a:t>
            </a:r>
            <a:r>
              <a:rPr lang="pl-PL" sz="2400" b="1" dirty="0" smtClean="0">
                <a:solidFill>
                  <a:srgbClr val="0070C0"/>
                </a:solidFill>
              </a:rPr>
              <a:t> – „</a:t>
            </a:r>
            <a:r>
              <a:rPr lang="pl-PL" sz="2400" b="1" dirty="0" err="1" smtClean="0">
                <a:solidFill>
                  <a:srgbClr val="0070C0"/>
                </a:solidFill>
              </a:rPr>
              <a:t>Silesianka</a:t>
            </a:r>
            <a:r>
              <a:rPr lang="pl-PL" sz="2400" b="1" dirty="0" smtClean="0">
                <a:solidFill>
                  <a:srgbClr val="0070C0"/>
                </a:solidFill>
              </a:rPr>
              <a:t>” – </a:t>
            </a:r>
            <a:r>
              <a:rPr lang="pl-PL" sz="2400" b="1" dirty="0" err="1" smtClean="0">
                <a:solidFill>
                  <a:srgbClr val="0070C0"/>
                </a:solidFill>
              </a:rPr>
              <a:t>stezka</a:t>
            </a:r>
            <a:r>
              <a:rPr lang="pl-PL" sz="2400" b="1" dirty="0" smtClean="0">
                <a:solidFill>
                  <a:srgbClr val="0070C0"/>
                </a:solidFill>
              </a:rPr>
              <a:t> </a:t>
            </a:r>
            <a:r>
              <a:rPr lang="pl-PL" sz="2400" b="1" dirty="0" err="1" smtClean="0">
                <a:solidFill>
                  <a:srgbClr val="0070C0"/>
                </a:solidFill>
              </a:rPr>
              <a:t>rozhleden</a:t>
            </a:r>
            <a:r>
              <a:rPr lang="pl-PL" sz="2400" b="1" dirty="0" smtClean="0">
                <a:solidFill>
                  <a:srgbClr val="0070C0"/>
                </a:solidFill>
              </a:rPr>
              <a:t> a </a:t>
            </a:r>
            <a:r>
              <a:rPr lang="pl-PL" sz="2400" b="1" dirty="0" err="1" smtClean="0">
                <a:solidFill>
                  <a:srgbClr val="0070C0"/>
                </a:solidFill>
              </a:rPr>
              <a:t>vyhlídových</a:t>
            </a:r>
            <a:r>
              <a:rPr lang="pl-PL" sz="2400" b="1" dirty="0" smtClean="0">
                <a:solidFill>
                  <a:srgbClr val="0070C0"/>
                </a:solidFill>
              </a:rPr>
              <a:t> </a:t>
            </a:r>
            <a:r>
              <a:rPr lang="pl-PL" sz="2400" b="1" dirty="0" err="1" smtClean="0">
                <a:solidFill>
                  <a:srgbClr val="0070C0"/>
                </a:solidFill>
              </a:rPr>
              <a:t>míst</a:t>
            </a:r>
            <a:r>
              <a:rPr lang="pl-PL" sz="2400" b="1" dirty="0" smtClean="0">
                <a:solidFill>
                  <a:srgbClr val="0070C0"/>
                </a:solidFill>
              </a:rPr>
              <a:t> v Euroregionu </a:t>
            </a:r>
            <a:r>
              <a:rPr lang="pl-PL" sz="2400" b="1" dirty="0" err="1" smtClean="0">
                <a:solidFill>
                  <a:srgbClr val="0070C0"/>
                </a:solidFill>
              </a:rPr>
              <a:t>Silesia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2400" b="1" dirty="0" smtClean="0"/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400" b="1" dirty="0" smtClean="0"/>
              <a:t>Numer rejestracyjny projektu – CZ.11.2.45/0.0/0.0/18_029/0001841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400" b="1" dirty="0" err="1" smtClean="0">
                <a:solidFill>
                  <a:srgbClr val="0070C0"/>
                </a:solidFill>
              </a:rPr>
              <a:t>Registrační</a:t>
            </a:r>
            <a:r>
              <a:rPr lang="pl-PL" sz="2400" b="1" dirty="0" smtClean="0">
                <a:solidFill>
                  <a:srgbClr val="0070C0"/>
                </a:solidFill>
              </a:rPr>
              <a:t> </a:t>
            </a:r>
            <a:r>
              <a:rPr lang="pl-PL" sz="2400" b="1" dirty="0" err="1" smtClean="0">
                <a:solidFill>
                  <a:srgbClr val="0070C0"/>
                </a:solidFill>
              </a:rPr>
              <a:t>číslo</a:t>
            </a:r>
            <a:r>
              <a:rPr lang="pl-PL" sz="2400" b="1" dirty="0" smtClean="0">
                <a:solidFill>
                  <a:srgbClr val="0070C0"/>
                </a:solidFill>
              </a:rPr>
              <a:t> projektu - CZ.11.2.45/0.0/0.0/18_029/0001841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2400" b="1" dirty="0" smtClean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400" b="1" dirty="0" smtClean="0"/>
              <a:t>Partnerzy projektu -	Euroregion </a:t>
            </a:r>
            <a:r>
              <a:rPr lang="pl-PL" sz="2400" b="1" dirty="0" err="1" smtClean="0"/>
              <a:t>Silesia</a:t>
            </a:r>
            <a:r>
              <a:rPr lang="pl-PL" sz="2400" b="1" dirty="0" smtClean="0"/>
              <a:t> – CZ (partner wiodący)						Stowarzyszenie Gmin Dorzecza  Górnej Odry (PL partner)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400" b="1" dirty="0" smtClean="0"/>
              <a:t>		</a:t>
            </a:r>
            <a:r>
              <a:rPr lang="pl-PL" sz="2400" b="1" dirty="0" err="1" smtClean="0"/>
              <a:t>Město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Budišov</a:t>
            </a:r>
            <a:r>
              <a:rPr lang="pl-PL" sz="2400" b="1" dirty="0" smtClean="0"/>
              <a:t> nad </a:t>
            </a:r>
            <a:r>
              <a:rPr lang="pl-PL" sz="2400" b="1" dirty="0" err="1" smtClean="0"/>
              <a:t>Budišovkou</a:t>
            </a:r>
            <a:r>
              <a:rPr lang="pl-PL" sz="2400" b="1" dirty="0" smtClean="0"/>
              <a:t> (CZ partner)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400" b="1" dirty="0" smtClean="0"/>
              <a:t>		</a:t>
            </a:r>
            <a:r>
              <a:rPr lang="pl-PL" sz="2400" b="1" dirty="0" err="1" smtClean="0"/>
              <a:t>Obec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Jeseník</a:t>
            </a:r>
            <a:r>
              <a:rPr lang="pl-PL" sz="2400" b="1" dirty="0" smtClean="0"/>
              <a:t> nad </a:t>
            </a:r>
            <a:r>
              <a:rPr lang="pl-PL" sz="2400" b="1" dirty="0" err="1" smtClean="0"/>
              <a:t>Odrou</a:t>
            </a:r>
            <a:r>
              <a:rPr lang="pl-PL" sz="2400" b="1" dirty="0" smtClean="0"/>
              <a:t> (CZ partner)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400" b="1" dirty="0" smtClean="0"/>
              <a:t>		Miasto Wodzisław Śląski (PL partner)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2400" b="1" dirty="0" smtClean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400" b="1" dirty="0" err="1" smtClean="0">
                <a:solidFill>
                  <a:srgbClr val="0070C0"/>
                </a:solidFill>
              </a:rPr>
              <a:t>Partneři</a:t>
            </a:r>
            <a:r>
              <a:rPr lang="pl-PL" sz="2400" b="1" dirty="0" smtClean="0">
                <a:solidFill>
                  <a:srgbClr val="0070C0"/>
                </a:solidFill>
              </a:rPr>
              <a:t> projektu -	Euroregion </a:t>
            </a:r>
            <a:r>
              <a:rPr lang="pl-PL" sz="2400" b="1" dirty="0" err="1" smtClean="0">
                <a:solidFill>
                  <a:srgbClr val="0070C0"/>
                </a:solidFill>
              </a:rPr>
              <a:t>Silesia</a:t>
            </a:r>
            <a:r>
              <a:rPr lang="pl-PL" sz="2400" b="1" dirty="0" smtClean="0">
                <a:solidFill>
                  <a:srgbClr val="0070C0"/>
                </a:solidFill>
              </a:rPr>
              <a:t> – CZ (</a:t>
            </a:r>
            <a:r>
              <a:rPr lang="pl-PL" sz="2400" b="1" dirty="0" err="1" smtClean="0">
                <a:solidFill>
                  <a:srgbClr val="0070C0"/>
                </a:solidFill>
              </a:rPr>
              <a:t>vedoucí</a:t>
            </a:r>
            <a:r>
              <a:rPr lang="pl-PL" sz="2400" b="1" dirty="0" smtClean="0">
                <a:solidFill>
                  <a:srgbClr val="0070C0"/>
                </a:solidFill>
              </a:rPr>
              <a:t> partner)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400" b="1" dirty="0" smtClean="0">
                <a:solidFill>
                  <a:srgbClr val="0070C0"/>
                </a:solidFill>
              </a:rPr>
              <a:t>		Stowarzyszenie Gmin Dorzecza  Górnej Odry (PL partner)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400" b="1" dirty="0" smtClean="0">
                <a:solidFill>
                  <a:srgbClr val="0070C0"/>
                </a:solidFill>
              </a:rPr>
              <a:t>		</a:t>
            </a:r>
            <a:r>
              <a:rPr lang="pl-PL" sz="2400" b="1" dirty="0" err="1" smtClean="0">
                <a:solidFill>
                  <a:srgbClr val="0070C0"/>
                </a:solidFill>
              </a:rPr>
              <a:t>Město</a:t>
            </a:r>
            <a:r>
              <a:rPr lang="pl-PL" sz="2400" b="1" dirty="0" smtClean="0">
                <a:solidFill>
                  <a:srgbClr val="0070C0"/>
                </a:solidFill>
              </a:rPr>
              <a:t> </a:t>
            </a:r>
            <a:r>
              <a:rPr lang="pl-PL" sz="2400" b="1" dirty="0" err="1" smtClean="0">
                <a:solidFill>
                  <a:srgbClr val="0070C0"/>
                </a:solidFill>
              </a:rPr>
              <a:t>Budišov</a:t>
            </a:r>
            <a:r>
              <a:rPr lang="pl-PL" sz="2400" b="1" dirty="0" smtClean="0">
                <a:solidFill>
                  <a:srgbClr val="0070C0"/>
                </a:solidFill>
              </a:rPr>
              <a:t> nad </a:t>
            </a:r>
            <a:r>
              <a:rPr lang="pl-PL" sz="2400" b="1" dirty="0" err="1" smtClean="0">
                <a:solidFill>
                  <a:srgbClr val="0070C0"/>
                </a:solidFill>
              </a:rPr>
              <a:t>Budišovkou</a:t>
            </a:r>
            <a:r>
              <a:rPr lang="pl-PL" sz="2400" b="1" dirty="0" smtClean="0">
                <a:solidFill>
                  <a:srgbClr val="0070C0"/>
                </a:solidFill>
              </a:rPr>
              <a:t> (CZ partner)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400" b="1" dirty="0" smtClean="0">
                <a:solidFill>
                  <a:srgbClr val="0070C0"/>
                </a:solidFill>
              </a:rPr>
              <a:t>		</a:t>
            </a:r>
            <a:r>
              <a:rPr lang="pl-PL" sz="2400" b="1" dirty="0" err="1" smtClean="0">
                <a:solidFill>
                  <a:srgbClr val="0070C0"/>
                </a:solidFill>
              </a:rPr>
              <a:t>Obec</a:t>
            </a:r>
            <a:r>
              <a:rPr lang="pl-PL" sz="2400" b="1" dirty="0" smtClean="0">
                <a:solidFill>
                  <a:srgbClr val="0070C0"/>
                </a:solidFill>
              </a:rPr>
              <a:t> </a:t>
            </a:r>
            <a:r>
              <a:rPr lang="pl-PL" sz="2400" b="1" dirty="0" err="1" smtClean="0">
                <a:solidFill>
                  <a:srgbClr val="0070C0"/>
                </a:solidFill>
              </a:rPr>
              <a:t>Jeseník</a:t>
            </a:r>
            <a:r>
              <a:rPr lang="pl-PL" sz="2400" b="1" dirty="0" smtClean="0">
                <a:solidFill>
                  <a:srgbClr val="0070C0"/>
                </a:solidFill>
              </a:rPr>
              <a:t> nad </a:t>
            </a:r>
            <a:r>
              <a:rPr lang="pl-PL" sz="2400" b="1" dirty="0" err="1" smtClean="0">
                <a:solidFill>
                  <a:srgbClr val="0070C0"/>
                </a:solidFill>
              </a:rPr>
              <a:t>Odrou</a:t>
            </a:r>
            <a:r>
              <a:rPr lang="pl-PL" sz="2400" b="1" dirty="0" smtClean="0">
                <a:solidFill>
                  <a:srgbClr val="0070C0"/>
                </a:solidFill>
              </a:rPr>
              <a:t> (CZ partner)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400" b="1" dirty="0" smtClean="0">
                <a:solidFill>
                  <a:srgbClr val="0070C0"/>
                </a:solidFill>
              </a:rPr>
              <a:t>		Miasto Wodzisław Śląski (PL partner) </a:t>
            </a:r>
          </a:p>
        </p:txBody>
      </p:sp>
      <p:pic>
        <p:nvPicPr>
          <p:cNvPr id="7" name="Obraz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717032"/>
            <a:ext cx="837560" cy="935985"/>
          </a:xfrm>
          <a:prstGeom prst="rect">
            <a:avLst/>
          </a:prstGeom>
          <a:noFill/>
        </p:spPr>
      </p:pic>
      <p:pic>
        <p:nvPicPr>
          <p:cNvPr id="8" name="Obrázek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644964"/>
            <a:ext cx="1152128" cy="1080120"/>
          </a:xfrm>
          <a:prstGeom prst="rect">
            <a:avLst/>
          </a:prstGeom>
        </p:spPr>
      </p:pic>
      <p:pic>
        <p:nvPicPr>
          <p:cNvPr id="9" name="obrázek 4" descr="Jeseník nad Odrou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20"/>
          <a:stretch/>
        </p:blipFill>
        <p:spPr bwMode="auto">
          <a:xfrm>
            <a:off x="6872061" y="4869160"/>
            <a:ext cx="872485" cy="9359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6" descr="Vladislav – znak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247" y="4869160"/>
            <a:ext cx="817240" cy="934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837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07504" y="1383739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u="sng" dirty="0" smtClean="0">
                <a:ea typeface="Calibri"/>
                <a:cs typeface="Calibri"/>
              </a:rPr>
              <a:t>Wprowadzenie do projektu</a:t>
            </a:r>
          </a:p>
          <a:p>
            <a:pPr marL="25650" lvl="0" algn="ctr"/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Představení projektu</a:t>
            </a:r>
            <a:endParaRPr lang="pl-PL" sz="3200" u="sng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51520" y="2564904"/>
            <a:ext cx="8748972" cy="3384375"/>
          </a:xfrm>
        </p:spPr>
        <p:txBody>
          <a:bodyPr>
            <a:normAutofit/>
          </a:bodyPr>
          <a:lstStyle/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/>
              <a:t>Obszar umiejscowienia </a:t>
            </a:r>
            <a:r>
              <a:rPr lang="pl-PL" sz="1600" b="1" dirty="0" smtClean="0"/>
              <a:t>– okresy: </a:t>
            </a:r>
            <a:r>
              <a:rPr lang="pl-PL" sz="1600" b="1" dirty="0"/>
              <a:t>Ostrava, Opava, Nový Jičín, </a:t>
            </a:r>
            <a:r>
              <a:rPr lang="pl-PL" sz="1600" b="1" dirty="0" smtClean="0"/>
              <a:t>powiaty: </a:t>
            </a:r>
            <a:r>
              <a:rPr lang="pl-PL" sz="1600" b="1" dirty="0"/>
              <a:t>Raciborski, Rybnicki, Głubczycki, Wodzisławski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>
                <a:solidFill>
                  <a:srgbClr val="0070C0"/>
                </a:solidFill>
              </a:rPr>
              <a:t>Územní vymezení – okresy Ostrava, Opava, Nový Jičín, powiaty Raciborski, Rybnicki, Głubczycki, Wodzisławski</a:t>
            </a:r>
          </a:p>
          <a:p>
            <a:pPr algn="just">
              <a:buClr>
                <a:schemeClr val="accent2">
                  <a:lumMod val="75000"/>
                </a:schemeClr>
              </a:buClr>
              <a:buSzPct val="100000"/>
            </a:pPr>
            <a:endParaRPr lang="pl-PL" sz="1600" b="1" dirty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/>
              <a:t>Cel projektu – „Stworzenie nowego kompleksowego transgranicznego produktu turystycznego szlak wież </a:t>
            </a:r>
            <a:r>
              <a:rPr lang="pl-PL" sz="1600" b="1" dirty="0" smtClean="0"/>
              <a:t>i </a:t>
            </a:r>
            <a:r>
              <a:rPr lang="pl-PL" sz="1600" b="1" dirty="0"/>
              <a:t>platform widokowych w Euroregionie Silesia – wybudowanie nowych wież widokowych </a:t>
            </a:r>
            <a:r>
              <a:rPr lang="pl-PL" sz="1600" b="1" dirty="0" smtClean="0"/>
              <a:t/>
            </a:r>
            <a:br>
              <a:rPr lang="pl-PL" sz="1600" b="1" dirty="0" smtClean="0"/>
            </a:br>
            <a:r>
              <a:rPr lang="pl-PL" sz="1600" b="1" dirty="0" smtClean="0"/>
              <a:t>i </a:t>
            </a:r>
            <a:r>
              <a:rPr lang="pl-PL" sz="1600" b="1" dirty="0"/>
              <a:t>połączenie wszystkich </a:t>
            </a:r>
            <a:r>
              <a:rPr lang="pl-PL" sz="1600" b="1" dirty="0" smtClean="0"/>
              <a:t>dotychczasowych </a:t>
            </a:r>
            <a:r>
              <a:rPr lang="pl-PL" sz="1600" b="1" dirty="0"/>
              <a:t>wież z obszaru Euroregionu Silesia za pomocą odpowiednych środków”</a:t>
            </a:r>
          </a:p>
          <a:p>
            <a:pPr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</a:pPr>
            <a:endParaRPr lang="pl-PL" sz="1600" b="1" dirty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>
                <a:solidFill>
                  <a:srgbClr val="0070C0"/>
                </a:solidFill>
              </a:rPr>
              <a:t>Cíl projektu – „Vytvoření nového komplexního přeshraničního turistického produktu stezka rozhleden a vyhlídkových míst v Euroregionu Silesia – dobudování nových </a:t>
            </a:r>
            <a:r>
              <a:rPr lang="pl-PL" sz="1600" b="1" dirty="0" smtClean="0">
                <a:solidFill>
                  <a:srgbClr val="0070C0"/>
                </a:solidFill>
              </a:rPr>
              <a:t>rozhleden a </a:t>
            </a:r>
            <a:r>
              <a:rPr lang="pl-PL" sz="1600" b="1" dirty="0">
                <a:solidFill>
                  <a:srgbClr val="0070C0"/>
                </a:solidFill>
              </a:rPr>
              <a:t>propojením všech stávajících rozhleden na území Euroregionu Silesia vhodnými prostředky”</a:t>
            </a:r>
            <a:endParaRPr lang="pl-PL" sz="2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43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55" y="0"/>
            <a:ext cx="4848300" cy="6857999"/>
          </a:xfrm>
        </p:spPr>
      </p:pic>
    </p:spTree>
    <p:extLst>
      <p:ext uri="{BB962C8B-B14F-4D97-AF65-F5344CB8AC3E}">
        <p14:creationId xmlns:p14="http://schemas.microsoft.com/office/powerpoint/2010/main" val="148192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07504" y="1383739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u="sng" dirty="0" smtClean="0">
                <a:ea typeface="Calibri"/>
                <a:cs typeface="Calibri"/>
              </a:rPr>
              <a:t>Wprowadzenie do projektu</a:t>
            </a:r>
          </a:p>
          <a:p>
            <a:pPr marL="25650" lvl="0" algn="ctr"/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Představení projektu</a:t>
            </a:r>
            <a:endParaRPr lang="pl-PL" sz="3200" u="sng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51520" y="2460958"/>
            <a:ext cx="8748972" cy="3488322"/>
          </a:xfrm>
        </p:spPr>
        <p:txBody>
          <a:bodyPr>
            <a:normAutofit/>
          </a:bodyPr>
          <a:lstStyle/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/>
              <a:t>Harmonogram realizacji – 10/2019 – 9/2021 (24 miesiące)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>
                <a:solidFill>
                  <a:srgbClr val="0070C0"/>
                </a:solidFill>
              </a:rPr>
              <a:t>Harmonogram </a:t>
            </a:r>
            <a:r>
              <a:rPr lang="pl-PL" sz="1600" b="1" dirty="0" err="1">
                <a:solidFill>
                  <a:srgbClr val="0070C0"/>
                </a:solidFill>
              </a:rPr>
              <a:t>realizace</a:t>
            </a:r>
            <a:r>
              <a:rPr lang="pl-PL" sz="1600" b="1" dirty="0">
                <a:solidFill>
                  <a:srgbClr val="0070C0"/>
                </a:solidFill>
              </a:rPr>
              <a:t> – 10/2019 – 9/2021 (24 </a:t>
            </a:r>
            <a:r>
              <a:rPr lang="pl-PL" sz="1600" b="1" dirty="0" err="1">
                <a:solidFill>
                  <a:srgbClr val="0070C0"/>
                </a:solidFill>
              </a:rPr>
              <a:t>měsíců</a:t>
            </a:r>
            <a:r>
              <a:rPr lang="pl-PL" sz="1600" b="1" dirty="0">
                <a:solidFill>
                  <a:srgbClr val="0070C0"/>
                </a:solidFill>
              </a:rPr>
              <a:t>)</a:t>
            </a:r>
          </a:p>
          <a:p>
            <a:pPr algn="just">
              <a:buClr>
                <a:schemeClr val="accent2">
                  <a:lumMod val="75000"/>
                </a:schemeClr>
              </a:buClr>
              <a:buSzPct val="100000"/>
            </a:pPr>
            <a:endParaRPr lang="pl-PL" sz="1600" b="1" dirty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 smtClean="0"/>
              <a:t>Budżet projektu  </a:t>
            </a:r>
            <a:r>
              <a:rPr lang="pl-PL" sz="1600" b="1" dirty="0" err="1" smtClean="0">
                <a:solidFill>
                  <a:srgbClr val="0070C0"/>
                </a:solidFill>
              </a:rPr>
              <a:t>Rozpočet</a:t>
            </a:r>
            <a:r>
              <a:rPr lang="pl-PL" sz="1600" b="1" dirty="0" smtClean="0">
                <a:solidFill>
                  <a:srgbClr val="0070C0"/>
                </a:solidFill>
              </a:rPr>
              <a:t> projektu:</a:t>
            </a:r>
            <a:endParaRPr lang="pl-PL" sz="2400" b="1" dirty="0" smtClean="0">
              <a:solidFill>
                <a:srgbClr val="0070C0"/>
              </a:solidFill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581803"/>
              </p:ext>
            </p:extLst>
          </p:nvPr>
        </p:nvGraphicFramePr>
        <p:xfrm>
          <a:off x="467544" y="3645025"/>
          <a:ext cx="7992888" cy="2140455"/>
        </p:xfrm>
        <a:graphic>
          <a:graphicData uri="http://schemas.openxmlformats.org/drawingml/2006/table">
            <a:tbl>
              <a:tblPr/>
              <a:tblGrid>
                <a:gridCol w="3535560"/>
                <a:gridCol w="1628882"/>
                <a:gridCol w="1414223"/>
                <a:gridCol w="1414223"/>
              </a:tblGrid>
              <a:tr h="4677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Całkowite</a:t>
                      </a: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wydatki</a:t>
                      </a: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Celkové výdaje</a:t>
                      </a: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Dotacje z EFRR </a:t>
                      </a:r>
                      <a:r>
                        <a:rPr lang="pl-PL" sz="14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Dotace</a:t>
                      </a:r>
                      <a:r>
                        <a:rPr lang="pl-PL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 z EFRR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Budżet</a:t>
                      </a: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państwa</a:t>
                      </a: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Státní rozpočet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6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 EUR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896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Euroregion Silesia - CZ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72 653,55 €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61 755,51 €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3 632,67 €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63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Stowarzyszenie Gmin Dorzecza Górnej Odry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125 279,00 €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106 487,15 €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6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Město Budišov nad Budišovkou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384 965,50 €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327 220,67 €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19 248,27 €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6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Obec Jeseník nad Odrou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291 686,50 €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247 933,52 €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14 584,32 €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6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Miasto Wodzisław </a:t>
                      </a:r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Śląski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143 784,00 €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122 216,40 €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6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CELKEM</a:t>
                      </a:r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/ CAŁOŚĆ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1 018 368,55 €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865 613,25 €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37 465,26 €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771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07504" y="1383739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u="sng" dirty="0" smtClean="0">
                <a:ea typeface="Calibri"/>
                <a:cs typeface="Calibri"/>
              </a:rPr>
              <a:t>Wprowadzenie do projektu</a:t>
            </a:r>
          </a:p>
          <a:p>
            <a:pPr marL="25650" lvl="0" algn="ctr"/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Představení projektu</a:t>
            </a:r>
            <a:endParaRPr lang="pl-PL" sz="3200" u="sng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51520" y="2460958"/>
            <a:ext cx="8748972" cy="3704346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4900" b="1" dirty="0" smtClean="0"/>
              <a:t>Działania </a:t>
            </a:r>
            <a:r>
              <a:rPr lang="pl-PL" sz="4900" b="1" dirty="0"/>
              <a:t>kluczowe projektu  	</a:t>
            </a:r>
            <a:r>
              <a:rPr lang="pl-PL" sz="4900" b="1" dirty="0" smtClean="0"/>
              <a:t>	</a:t>
            </a:r>
            <a:r>
              <a:rPr lang="pl-PL" sz="4900" b="1" dirty="0" err="1" smtClean="0">
                <a:solidFill>
                  <a:srgbClr val="0070C0"/>
                </a:solidFill>
              </a:rPr>
              <a:t>Klíčové</a:t>
            </a:r>
            <a:r>
              <a:rPr lang="pl-PL" sz="4900" b="1" dirty="0" smtClean="0">
                <a:solidFill>
                  <a:srgbClr val="0070C0"/>
                </a:solidFill>
              </a:rPr>
              <a:t> </a:t>
            </a:r>
            <a:r>
              <a:rPr lang="pl-PL" sz="4900" b="1" dirty="0" err="1">
                <a:solidFill>
                  <a:srgbClr val="0070C0"/>
                </a:solidFill>
              </a:rPr>
              <a:t>aktivity</a:t>
            </a:r>
            <a:r>
              <a:rPr lang="pl-PL" sz="4900" b="1" dirty="0">
                <a:solidFill>
                  <a:srgbClr val="0070C0"/>
                </a:solidFill>
              </a:rPr>
              <a:t> </a:t>
            </a:r>
            <a:r>
              <a:rPr lang="pl-PL" sz="4900" b="1" dirty="0" smtClean="0">
                <a:solidFill>
                  <a:srgbClr val="0070C0"/>
                </a:solidFill>
              </a:rPr>
              <a:t>projektu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2500" b="1" dirty="0">
              <a:solidFill>
                <a:srgbClr val="0070C0"/>
              </a:solidFill>
            </a:endParaRPr>
          </a:p>
          <a:p>
            <a:pPr algn="just">
              <a:buClr>
                <a:schemeClr val="accent2">
                  <a:lumMod val="75000"/>
                </a:schemeClr>
              </a:buClr>
              <a:buSzPct val="100000"/>
            </a:pPr>
            <a:endParaRPr lang="pl-PL" sz="800" b="1" dirty="0"/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4400" b="1" dirty="0" smtClean="0"/>
              <a:t>Działanie </a:t>
            </a:r>
            <a:r>
              <a:rPr lang="pl-PL" sz="4400" b="1" dirty="0"/>
              <a:t>nr 0 „Przygotowanie projektu”  	</a:t>
            </a:r>
            <a:r>
              <a:rPr lang="pl-PL" sz="4400" b="1" dirty="0" err="1">
                <a:solidFill>
                  <a:srgbClr val="0070C0"/>
                </a:solidFill>
              </a:rPr>
              <a:t>Aktivita</a:t>
            </a:r>
            <a:r>
              <a:rPr lang="pl-PL" sz="4400" b="1" dirty="0">
                <a:solidFill>
                  <a:srgbClr val="0070C0"/>
                </a:solidFill>
              </a:rPr>
              <a:t> č. 0 „</a:t>
            </a:r>
            <a:r>
              <a:rPr lang="pl-PL" sz="4400" b="1" dirty="0" err="1">
                <a:solidFill>
                  <a:srgbClr val="0070C0"/>
                </a:solidFill>
              </a:rPr>
              <a:t>Příprava</a:t>
            </a:r>
            <a:r>
              <a:rPr lang="pl-PL" sz="4400" b="1" dirty="0">
                <a:solidFill>
                  <a:srgbClr val="0070C0"/>
                </a:solidFill>
              </a:rPr>
              <a:t> projektu</a:t>
            </a:r>
            <a:r>
              <a:rPr lang="pl-PL" sz="4400" b="1" dirty="0" smtClean="0">
                <a:solidFill>
                  <a:srgbClr val="0070C0"/>
                </a:solidFill>
              </a:rPr>
              <a:t>”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2500" b="1" dirty="0">
              <a:solidFill>
                <a:srgbClr val="0070C0"/>
              </a:solidFill>
            </a:endParaRP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4400" b="1" dirty="0" smtClean="0"/>
              <a:t>Działanie </a:t>
            </a:r>
            <a:r>
              <a:rPr lang="pl-PL" sz="4400" b="1" dirty="0"/>
              <a:t>nr 1 „Zarządzanie </a:t>
            </a:r>
            <a:r>
              <a:rPr lang="pl-PL" sz="4400" b="1" dirty="0" smtClean="0"/>
              <a:t>projektem”  </a:t>
            </a:r>
            <a:r>
              <a:rPr lang="pl-PL" sz="4400" b="1" dirty="0"/>
              <a:t>	</a:t>
            </a:r>
            <a:r>
              <a:rPr lang="pl-PL" sz="4400" b="1" dirty="0" err="1">
                <a:solidFill>
                  <a:srgbClr val="0070C0"/>
                </a:solidFill>
              </a:rPr>
              <a:t>Aktivita</a:t>
            </a:r>
            <a:r>
              <a:rPr lang="pl-PL" sz="4400" b="1" dirty="0">
                <a:solidFill>
                  <a:srgbClr val="0070C0"/>
                </a:solidFill>
              </a:rPr>
              <a:t> č. 1 „</a:t>
            </a:r>
            <a:r>
              <a:rPr lang="pl-PL" sz="4400" b="1" dirty="0" err="1">
                <a:solidFill>
                  <a:srgbClr val="0070C0"/>
                </a:solidFill>
              </a:rPr>
              <a:t>Řízení</a:t>
            </a:r>
            <a:r>
              <a:rPr lang="pl-PL" sz="4400" b="1" dirty="0">
                <a:solidFill>
                  <a:srgbClr val="0070C0"/>
                </a:solidFill>
              </a:rPr>
              <a:t> projektu</a:t>
            </a:r>
            <a:r>
              <a:rPr lang="pl-PL" sz="4400" b="1" dirty="0" smtClean="0">
                <a:solidFill>
                  <a:srgbClr val="0070C0"/>
                </a:solidFill>
              </a:rPr>
              <a:t>”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2500" b="1" dirty="0">
              <a:solidFill>
                <a:srgbClr val="0070C0"/>
              </a:solidFill>
            </a:endParaRP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4400" b="1" dirty="0" smtClean="0"/>
              <a:t>Działanie </a:t>
            </a:r>
            <a:r>
              <a:rPr lang="pl-PL" sz="4400" b="1" dirty="0"/>
              <a:t>nr 2 „Promocja projektu”  		</a:t>
            </a:r>
            <a:r>
              <a:rPr lang="pl-PL" sz="4400" b="1" dirty="0" err="1">
                <a:solidFill>
                  <a:srgbClr val="0070C0"/>
                </a:solidFill>
              </a:rPr>
              <a:t>Aktivita</a:t>
            </a:r>
            <a:r>
              <a:rPr lang="pl-PL" sz="4400" b="1" dirty="0">
                <a:solidFill>
                  <a:srgbClr val="0070C0"/>
                </a:solidFill>
              </a:rPr>
              <a:t> č. 2 „</a:t>
            </a:r>
            <a:r>
              <a:rPr lang="pl-PL" sz="4400" b="1" dirty="0" err="1">
                <a:solidFill>
                  <a:srgbClr val="0070C0"/>
                </a:solidFill>
              </a:rPr>
              <a:t>Propagace</a:t>
            </a:r>
            <a:r>
              <a:rPr lang="pl-PL" sz="4400" b="1" dirty="0">
                <a:solidFill>
                  <a:srgbClr val="0070C0"/>
                </a:solidFill>
              </a:rPr>
              <a:t> projektu</a:t>
            </a:r>
            <a:r>
              <a:rPr lang="pl-PL" sz="4400" b="1" dirty="0" smtClean="0">
                <a:solidFill>
                  <a:srgbClr val="0070C0"/>
                </a:solidFill>
              </a:rPr>
              <a:t>”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2500" b="1" dirty="0">
              <a:solidFill>
                <a:srgbClr val="0070C0"/>
              </a:solidFill>
            </a:endParaRP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800" b="1" dirty="0" smtClean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pl-PL" sz="800" b="1" dirty="0"/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4400" b="1" dirty="0" smtClean="0"/>
              <a:t>Działania </a:t>
            </a:r>
            <a:r>
              <a:rPr lang="pl-PL" sz="4400" b="1" dirty="0"/>
              <a:t>nr 3 „Wybudowanie infrastruktury szlaku wież i platform widokowych ER </a:t>
            </a:r>
            <a:r>
              <a:rPr lang="pl-PL" sz="4400" b="1" dirty="0" err="1"/>
              <a:t>Silesia</a:t>
            </a:r>
            <a:r>
              <a:rPr lang="pl-PL" sz="4400" b="1" dirty="0"/>
              <a:t>”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4400" b="1" dirty="0" err="1">
                <a:solidFill>
                  <a:srgbClr val="0070C0"/>
                </a:solidFill>
              </a:rPr>
              <a:t>Aktivita</a:t>
            </a:r>
            <a:r>
              <a:rPr lang="pl-PL" sz="4400" b="1" dirty="0">
                <a:solidFill>
                  <a:srgbClr val="0070C0"/>
                </a:solidFill>
              </a:rPr>
              <a:t> č. 3 „</a:t>
            </a:r>
            <a:r>
              <a:rPr lang="pl-PL" sz="4400" b="1" dirty="0" err="1">
                <a:solidFill>
                  <a:srgbClr val="0070C0"/>
                </a:solidFill>
              </a:rPr>
              <a:t>Dobudování</a:t>
            </a:r>
            <a:r>
              <a:rPr lang="pl-PL" sz="4400" b="1" dirty="0">
                <a:solidFill>
                  <a:srgbClr val="0070C0"/>
                </a:solidFill>
              </a:rPr>
              <a:t> infrastruktury </a:t>
            </a:r>
            <a:r>
              <a:rPr lang="pl-PL" sz="4400" b="1" dirty="0" err="1">
                <a:solidFill>
                  <a:srgbClr val="0070C0"/>
                </a:solidFill>
              </a:rPr>
              <a:t>stezky</a:t>
            </a:r>
            <a:r>
              <a:rPr lang="pl-PL" sz="4400" b="1" dirty="0">
                <a:solidFill>
                  <a:srgbClr val="0070C0"/>
                </a:solidFill>
              </a:rPr>
              <a:t> </a:t>
            </a:r>
            <a:r>
              <a:rPr lang="pl-PL" sz="4400" b="1" dirty="0" err="1">
                <a:solidFill>
                  <a:srgbClr val="0070C0"/>
                </a:solidFill>
              </a:rPr>
              <a:t>rozhleden</a:t>
            </a:r>
            <a:r>
              <a:rPr lang="pl-PL" sz="4400" b="1" dirty="0">
                <a:solidFill>
                  <a:srgbClr val="0070C0"/>
                </a:solidFill>
              </a:rPr>
              <a:t> a </a:t>
            </a:r>
            <a:r>
              <a:rPr lang="pl-PL" sz="4400" b="1" dirty="0" err="1">
                <a:solidFill>
                  <a:srgbClr val="0070C0"/>
                </a:solidFill>
              </a:rPr>
              <a:t>vyhlídkových</a:t>
            </a:r>
            <a:r>
              <a:rPr lang="pl-PL" sz="4400" b="1" dirty="0">
                <a:solidFill>
                  <a:srgbClr val="0070C0"/>
                </a:solidFill>
              </a:rPr>
              <a:t> </a:t>
            </a:r>
            <a:r>
              <a:rPr lang="pl-PL" sz="4400" b="1" dirty="0" err="1">
                <a:solidFill>
                  <a:srgbClr val="0070C0"/>
                </a:solidFill>
              </a:rPr>
              <a:t>míst</a:t>
            </a:r>
            <a:r>
              <a:rPr lang="pl-PL" sz="4400" b="1" dirty="0">
                <a:solidFill>
                  <a:srgbClr val="0070C0"/>
                </a:solidFill>
              </a:rPr>
              <a:t> ER </a:t>
            </a:r>
            <a:r>
              <a:rPr lang="pl-PL" sz="4400" b="1" dirty="0" err="1">
                <a:solidFill>
                  <a:srgbClr val="0070C0"/>
                </a:solidFill>
              </a:rPr>
              <a:t>Silesia</a:t>
            </a:r>
            <a:r>
              <a:rPr lang="pl-PL" sz="4400" b="1" dirty="0" smtClean="0">
                <a:solidFill>
                  <a:srgbClr val="0070C0"/>
                </a:solidFill>
              </a:rPr>
              <a:t>”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2500" b="1" dirty="0">
              <a:solidFill>
                <a:srgbClr val="0070C0"/>
              </a:solidFill>
            </a:endParaRPr>
          </a:p>
          <a:p>
            <a:pPr marL="0" lvl="0" indent="0" algn="just">
              <a:buClr>
                <a:srgbClr val="2E83C3">
                  <a:lumMod val="75000"/>
                </a:srgbClr>
              </a:buClr>
              <a:buSzPct val="100000"/>
              <a:buNone/>
            </a:pPr>
            <a:r>
              <a:rPr lang="pl-PL" sz="4400" b="1" dirty="0">
                <a:solidFill>
                  <a:prstClr val="black"/>
                </a:solidFill>
              </a:rPr>
              <a:t>		</a:t>
            </a:r>
            <a:r>
              <a:rPr lang="pl-PL" sz="4400" b="1" dirty="0" smtClean="0">
                <a:solidFill>
                  <a:prstClr val="black"/>
                </a:solidFill>
              </a:rPr>
              <a:t>Działanie </a:t>
            </a:r>
            <a:r>
              <a:rPr lang="pl-PL" sz="4400" b="1" dirty="0">
                <a:solidFill>
                  <a:prstClr val="black"/>
                </a:solidFill>
              </a:rPr>
              <a:t>nr 4 „Stworzenie wspólnego produktu turystycznego SILESIANKA”</a:t>
            </a:r>
          </a:p>
          <a:p>
            <a:pPr marL="0" lvl="0" indent="0" algn="just">
              <a:buClr>
                <a:srgbClr val="2E83C3">
                  <a:lumMod val="75000"/>
                </a:srgbClr>
              </a:buClr>
              <a:buSzPct val="100000"/>
              <a:buNone/>
            </a:pPr>
            <a:r>
              <a:rPr lang="pl-PL" sz="4400" b="1" dirty="0">
                <a:solidFill>
                  <a:srgbClr val="0070C0"/>
                </a:solidFill>
              </a:rPr>
              <a:t>		</a:t>
            </a:r>
            <a:r>
              <a:rPr lang="pl-PL" sz="4400" b="1" dirty="0" err="1">
                <a:solidFill>
                  <a:srgbClr val="0070C0"/>
                </a:solidFill>
              </a:rPr>
              <a:t>Aktivita</a:t>
            </a:r>
            <a:r>
              <a:rPr lang="pl-PL" sz="4400" b="1" dirty="0">
                <a:solidFill>
                  <a:srgbClr val="0070C0"/>
                </a:solidFill>
              </a:rPr>
              <a:t> č. 4 „</a:t>
            </a:r>
            <a:r>
              <a:rPr lang="pl-PL" sz="4400" b="1" dirty="0" err="1">
                <a:solidFill>
                  <a:srgbClr val="0070C0"/>
                </a:solidFill>
              </a:rPr>
              <a:t>Vytvoření</a:t>
            </a:r>
            <a:r>
              <a:rPr lang="pl-PL" sz="4400" b="1" dirty="0">
                <a:solidFill>
                  <a:srgbClr val="0070C0"/>
                </a:solidFill>
              </a:rPr>
              <a:t> </a:t>
            </a:r>
            <a:r>
              <a:rPr lang="pl-PL" sz="4400" b="1" dirty="0" err="1">
                <a:solidFill>
                  <a:srgbClr val="0070C0"/>
                </a:solidFill>
              </a:rPr>
              <a:t>společného</a:t>
            </a:r>
            <a:r>
              <a:rPr lang="pl-PL" sz="4400" b="1" dirty="0">
                <a:solidFill>
                  <a:srgbClr val="0070C0"/>
                </a:solidFill>
              </a:rPr>
              <a:t> </a:t>
            </a:r>
            <a:r>
              <a:rPr lang="pl-PL" sz="4400" b="1" dirty="0" err="1">
                <a:solidFill>
                  <a:srgbClr val="0070C0"/>
                </a:solidFill>
              </a:rPr>
              <a:t>turistického</a:t>
            </a:r>
            <a:r>
              <a:rPr lang="pl-PL" sz="4400" b="1" dirty="0">
                <a:solidFill>
                  <a:srgbClr val="0070C0"/>
                </a:solidFill>
              </a:rPr>
              <a:t> produktu SILESIANKA</a:t>
            </a:r>
            <a:r>
              <a:rPr lang="pl-PL" sz="4400" b="1" dirty="0" smtClean="0">
                <a:solidFill>
                  <a:srgbClr val="0070C0"/>
                </a:solidFill>
              </a:rPr>
              <a:t>”</a:t>
            </a:r>
          </a:p>
          <a:p>
            <a:pPr marL="0" lvl="0" indent="0" algn="just">
              <a:buClr>
                <a:srgbClr val="2E83C3">
                  <a:lumMod val="75000"/>
                </a:srgbClr>
              </a:buClr>
              <a:buSzPct val="100000"/>
              <a:buNone/>
            </a:pPr>
            <a:endParaRPr lang="pl-PL" sz="3200" b="1" dirty="0">
              <a:solidFill>
                <a:srgbClr val="0070C0"/>
              </a:solidFill>
            </a:endParaRPr>
          </a:p>
          <a:p>
            <a:pPr marL="0" lvl="0" indent="0" algn="just">
              <a:buClr>
                <a:srgbClr val="2E83C3">
                  <a:lumMod val="75000"/>
                </a:srgbClr>
              </a:buClr>
              <a:buSzPct val="100000"/>
              <a:buNone/>
            </a:pPr>
            <a:r>
              <a:rPr lang="pl-PL" sz="4400" b="1" dirty="0" smtClean="0">
                <a:solidFill>
                  <a:prstClr val="black"/>
                </a:solidFill>
              </a:rPr>
              <a:t>Działanie </a:t>
            </a:r>
            <a:r>
              <a:rPr lang="pl-PL" sz="4400" b="1" dirty="0">
                <a:solidFill>
                  <a:prstClr val="black"/>
                </a:solidFill>
              </a:rPr>
              <a:t>nr 5 „Promocja stworzonego produktu </a:t>
            </a:r>
            <a:r>
              <a:rPr lang="pl-PL" sz="4400" b="1" dirty="0" smtClean="0">
                <a:solidFill>
                  <a:prstClr val="black"/>
                </a:solidFill>
              </a:rPr>
              <a:t>turystycznego </a:t>
            </a:r>
            <a:r>
              <a:rPr lang="pl-PL" sz="4400" b="1" dirty="0">
                <a:solidFill>
                  <a:prstClr val="black"/>
                </a:solidFill>
              </a:rPr>
              <a:t>SILESIANKA”</a:t>
            </a:r>
          </a:p>
          <a:p>
            <a:pPr marL="0" lvl="0" indent="0" algn="just">
              <a:buClr>
                <a:srgbClr val="2E83C3">
                  <a:lumMod val="75000"/>
                </a:srgbClr>
              </a:buClr>
              <a:buSzPct val="100000"/>
              <a:buNone/>
            </a:pPr>
            <a:r>
              <a:rPr lang="pl-PL" sz="4400" b="1" dirty="0" err="1">
                <a:solidFill>
                  <a:srgbClr val="0070C0"/>
                </a:solidFill>
              </a:rPr>
              <a:t>Aktivita</a:t>
            </a:r>
            <a:r>
              <a:rPr lang="pl-PL" sz="4400" b="1" dirty="0">
                <a:solidFill>
                  <a:srgbClr val="0070C0"/>
                </a:solidFill>
              </a:rPr>
              <a:t> č. 5 „</a:t>
            </a:r>
            <a:r>
              <a:rPr lang="pl-PL" sz="4400" b="1" dirty="0" err="1">
                <a:solidFill>
                  <a:srgbClr val="0070C0"/>
                </a:solidFill>
              </a:rPr>
              <a:t>Propagace</a:t>
            </a:r>
            <a:r>
              <a:rPr lang="pl-PL" sz="4400" b="1" dirty="0">
                <a:solidFill>
                  <a:srgbClr val="0070C0"/>
                </a:solidFill>
              </a:rPr>
              <a:t> </a:t>
            </a:r>
            <a:r>
              <a:rPr lang="pl-PL" sz="4400" b="1" dirty="0" err="1">
                <a:solidFill>
                  <a:srgbClr val="0070C0"/>
                </a:solidFill>
              </a:rPr>
              <a:t>vytvořeného</a:t>
            </a:r>
            <a:r>
              <a:rPr lang="pl-PL" sz="4400" b="1" dirty="0">
                <a:solidFill>
                  <a:srgbClr val="0070C0"/>
                </a:solidFill>
              </a:rPr>
              <a:t> </a:t>
            </a:r>
            <a:r>
              <a:rPr lang="pl-PL" sz="4400" b="1" dirty="0" err="1">
                <a:solidFill>
                  <a:srgbClr val="0070C0"/>
                </a:solidFill>
              </a:rPr>
              <a:t>turistického</a:t>
            </a:r>
            <a:r>
              <a:rPr lang="pl-PL" sz="4400" b="1" dirty="0">
                <a:solidFill>
                  <a:srgbClr val="0070C0"/>
                </a:solidFill>
              </a:rPr>
              <a:t> produktu SILESIANKA</a:t>
            </a:r>
            <a:r>
              <a:rPr lang="pl-PL" sz="4400" b="1" dirty="0" smtClean="0">
                <a:solidFill>
                  <a:srgbClr val="0070C0"/>
                </a:solidFill>
              </a:rPr>
              <a:t>”</a:t>
            </a:r>
          </a:p>
          <a:p>
            <a:pPr marL="0" lvl="0" indent="0" algn="just">
              <a:buClr>
                <a:srgbClr val="2E83C3">
                  <a:lumMod val="75000"/>
                </a:srgbClr>
              </a:buClr>
              <a:buSzPct val="100000"/>
              <a:buNone/>
            </a:pPr>
            <a:endParaRPr lang="pl-PL" sz="2500" b="1" dirty="0">
              <a:solidFill>
                <a:srgbClr val="0070C0"/>
              </a:solidFill>
            </a:endParaRPr>
          </a:p>
          <a:p>
            <a:pPr marL="0" lvl="0" indent="0" algn="just">
              <a:buClr>
                <a:srgbClr val="2E83C3">
                  <a:lumMod val="75000"/>
                </a:srgbClr>
              </a:buClr>
              <a:buSzPct val="100000"/>
              <a:buNone/>
            </a:pPr>
            <a:r>
              <a:rPr lang="pl-PL" sz="4400" b="1" dirty="0">
                <a:solidFill>
                  <a:prstClr val="black"/>
                </a:solidFill>
              </a:rPr>
              <a:t>		</a:t>
            </a:r>
            <a:r>
              <a:rPr lang="pl-PL" sz="4400" b="1" dirty="0" smtClean="0">
                <a:solidFill>
                  <a:prstClr val="black"/>
                </a:solidFill>
              </a:rPr>
              <a:t>Działanie </a:t>
            </a:r>
            <a:r>
              <a:rPr lang="pl-PL" sz="4400" b="1" dirty="0">
                <a:solidFill>
                  <a:prstClr val="black"/>
                </a:solidFill>
              </a:rPr>
              <a:t>nr 6 „Spotkania promujące powstały produkt turystyczny SILESIANKA”</a:t>
            </a:r>
          </a:p>
          <a:p>
            <a:pPr marL="0" lvl="0" indent="0" algn="just">
              <a:buClr>
                <a:srgbClr val="2E83C3">
                  <a:lumMod val="75000"/>
                </a:srgbClr>
              </a:buClr>
              <a:buSzPct val="100000"/>
              <a:buNone/>
            </a:pPr>
            <a:r>
              <a:rPr lang="pl-PL" sz="4400" b="1" dirty="0" smtClean="0">
                <a:solidFill>
                  <a:srgbClr val="0070C0"/>
                </a:solidFill>
              </a:rPr>
              <a:t>	</a:t>
            </a:r>
            <a:r>
              <a:rPr lang="pl-PL" sz="4400" b="1" dirty="0">
                <a:solidFill>
                  <a:srgbClr val="0070C0"/>
                </a:solidFill>
              </a:rPr>
              <a:t>	</a:t>
            </a:r>
            <a:r>
              <a:rPr lang="pl-PL" sz="4400" b="1" dirty="0" err="1">
                <a:solidFill>
                  <a:srgbClr val="0070C0"/>
                </a:solidFill>
              </a:rPr>
              <a:t>Aktivita</a:t>
            </a:r>
            <a:r>
              <a:rPr lang="pl-PL" sz="4400" b="1" dirty="0">
                <a:solidFill>
                  <a:srgbClr val="0070C0"/>
                </a:solidFill>
              </a:rPr>
              <a:t> č. 6 „</a:t>
            </a:r>
            <a:r>
              <a:rPr lang="pl-PL" sz="4400" b="1" dirty="0" err="1">
                <a:solidFill>
                  <a:srgbClr val="0070C0"/>
                </a:solidFill>
              </a:rPr>
              <a:t>Setkání</a:t>
            </a:r>
            <a:r>
              <a:rPr lang="pl-PL" sz="4400" b="1" dirty="0">
                <a:solidFill>
                  <a:srgbClr val="0070C0"/>
                </a:solidFill>
              </a:rPr>
              <a:t> </a:t>
            </a:r>
            <a:r>
              <a:rPr lang="pl-PL" sz="4400" b="1" dirty="0" err="1">
                <a:solidFill>
                  <a:srgbClr val="0070C0"/>
                </a:solidFill>
              </a:rPr>
              <a:t>propagující</a:t>
            </a:r>
            <a:r>
              <a:rPr lang="pl-PL" sz="4400" b="1" dirty="0">
                <a:solidFill>
                  <a:srgbClr val="0070C0"/>
                </a:solidFill>
              </a:rPr>
              <a:t> </a:t>
            </a:r>
            <a:r>
              <a:rPr lang="pl-PL" sz="4400" b="1" dirty="0" err="1">
                <a:solidFill>
                  <a:srgbClr val="0070C0"/>
                </a:solidFill>
              </a:rPr>
              <a:t>vytvořený</a:t>
            </a:r>
            <a:r>
              <a:rPr lang="pl-PL" sz="4400" b="1" dirty="0">
                <a:solidFill>
                  <a:srgbClr val="0070C0"/>
                </a:solidFill>
              </a:rPr>
              <a:t> </a:t>
            </a:r>
            <a:r>
              <a:rPr lang="pl-PL" sz="4400" b="1" dirty="0" err="1">
                <a:solidFill>
                  <a:srgbClr val="0070C0"/>
                </a:solidFill>
              </a:rPr>
              <a:t>turistický</a:t>
            </a:r>
            <a:r>
              <a:rPr lang="pl-PL" sz="4400" b="1" dirty="0">
                <a:solidFill>
                  <a:srgbClr val="0070C0"/>
                </a:solidFill>
              </a:rPr>
              <a:t> produkt SILESIANKA”</a:t>
            </a:r>
            <a:endParaRPr lang="pl-PL" sz="2400" b="1" dirty="0" smtClean="0">
              <a:solidFill>
                <a:srgbClr val="0070C0"/>
              </a:solidFill>
            </a:endParaRPr>
          </a:p>
        </p:txBody>
      </p:sp>
      <p:pic>
        <p:nvPicPr>
          <p:cNvPr id="8" name="Picture 8" descr="Biały Mężczyzna, 3D Człowiek, Odosobniony, 3D, Model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98" y="2060848"/>
            <a:ext cx="230425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50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07504" y="1383739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u="sng" dirty="0" smtClean="0">
                <a:ea typeface="Calibri"/>
                <a:cs typeface="Calibri"/>
              </a:rPr>
              <a:t>Wprowadzenie do projektu</a:t>
            </a:r>
          </a:p>
          <a:p>
            <a:pPr marL="25650" lvl="0" algn="ctr"/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Představení projektu</a:t>
            </a:r>
            <a:endParaRPr lang="pl-PL" sz="3200" u="sng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51520" y="2460958"/>
            <a:ext cx="8748972" cy="3560330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000" b="1" dirty="0" smtClean="0"/>
              <a:t>Działania </a:t>
            </a:r>
            <a:r>
              <a:rPr lang="pl-PL" sz="2000" b="1" dirty="0"/>
              <a:t>kluczowe </a:t>
            </a:r>
            <a:r>
              <a:rPr lang="pl-PL" sz="2000" b="1" dirty="0" smtClean="0"/>
              <a:t>projektu nr 0  </a:t>
            </a:r>
            <a:r>
              <a:rPr lang="pl-PL" sz="2000" b="1" dirty="0"/>
              <a:t>	</a:t>
            </a:r>
            <a:r>
              <a:rPr lang="pl-PL" sz="2000" b="1" dirty="0" err="1" smtClean="0">
                <a:solidFill>
                  <a:srgbClr val="0070C0"/>
                </a:solidFill>
              </a:rPr>
              <a:t>Klíčová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aktivita</a:t>
            </a:r>
            <a:r>
              <a:rPr lang="pl-PL" sz="2000" b="1" dirty="0" smtClean="0">
                <a:solidFill>
                  <a:srgbClr val="0070C0"/>
                </a:solidFill>
              </a:rPr>
              <a:t> projektu č. 0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2000" b="1" dirty="0">
              <a:solidFill>
                <a:srgbClr val="0070C0"/>
              </a:solidFill>
            </a:endParaRPr>
          </a:p>
          <a:p>
            <a:pPr marL="0" indent="0" algn="just">
              <a:buSzPct val="100000"/>
              <a:buNone/>
            </a:pPr>
            <a:r>
              <a:rPr lang="pl-PL" sz="2000" b="1" dirty="0" smtClean="0"/>
              <a:t>Ustanowienie wspólnego zespołu przygotowawczego</a:t>
            </a:r>
          </a:p>
          <a:p>
            <a:pPr marL="0" indent="0" algn="just">
              <a:buSzPct val="100000"/>
              <a:buNone/>
            </a:pPr>
            <a:r>
              <a:rPr lang="pl-PL" sz="2000" b="1" dirty="0" err="1" smtClean="0">
                <a:solidFill>
                  <a:srgbClr val="0070C0"/>
                </a:solidFill>
              </a:rPr>
              <a:t>Ustanovení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společného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přípravného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týmu</a:t>
            </a:r>
            <a:endParaRPr lang="pl-PL" sz="2000" b="1" dirty="0" smtClean="0">
              <a:solidFill>
                <a:srgbClr val="0070C0"/>
              </a:solidFill>
            </a:endParaRPr>
          </a:p>
          <a:p>
            <a:pPr marL="0" indent="0" algn="just">
              <a:buSzPct val="100000"/>
              <a:buNone/>
            </a:pPr>
            <a:r>
              <a:rPr lang="pl-PL" sz="2000" b="1" dirty="0" smtClean="0"/>
              <a:t>Wspólne spotkania przygotowawcze – 14.5.2018 (</a:t>
            </a:r>
            <a:r>
              <a:rPr lang="pl-PL" sz="2000" b="1" dirty="0" err="1" smtClean="0"/>
              <a:t>Opava</a:t>
            </a:r>
            <a:r>
              <a:rPr lang="pl-PL" sz="2000" b="1" dirty="0" smtClean="0"/>
              <a:t>), 28.5.2018 (Wodzisław Śląski), 23.7.2018 (</a:t>
            </a:r>
            <a:r>
              <a:rPr lang="pl-PL" sz="2000" b="1" dirty="0" err="1" smtClean="0"/>
              <a:t>Jeseník</a:t>
            </a:r>
            <a:r>
              <a:rPr lang="pl-PL" sz="2000" b="1" dirty="0" smtClean="0"/>
              <a:t> nad </a:t>
            </a:r>
            <a:r>
              <a:rPr lang="pl-PL" sz="2000" b="1" dirty="0" err="1" smtClean="0"/>
              <a:t>Odrou</a:t>
            </a:r>
            <a:r>
              <a:rPr lang="pl-PL" sz="2000" b="1" dirty="0" smtClean="0"/>
              <a:t>)</a:t>
            </a:r>
          </a:p>
          <a:p>
            <a:pPr marL="0" indent="0" algn="just">
              <a:buSzPct val="100000"/>
              <a:buNone/>
            </a:pPr>
            <a:r>
              <a:rPr lang="pl-PL" sz="2000" b="1" dirty="0" err="1" smtClean="0">
                <a:solidFill>
                  <a:srgbClr val="0070C0"/>
                </a:solidFill>
              </a:rPr>
              <a:t>Společná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přípravná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jednání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>
                <a:solidFill>
                  <a:srgbClr val="0070C0"/>
                </a:solidFill>
              </a:rPr>
              <a:t>- 14.5.2018 (</a:t>
            </a:r>
            <a:r>
              <a:rPr lang="pl-PL" sz="2000" b="1" dirty="0" err="1">
                <a:solidFill>
                  <a:srgbClr val="0070C0"/>
                </a:solidFill>
              </a:rPr>
              <a:t>Opava</a:t>
            </a:r>
            <a:r>
              <a:rPr lang="pl-PL" sz="2000" b="1" dirty="0">
                <a:solidFill>
                  <a:srgbClr val="0070C0"/>
                </a:solidFill>
              </a:rPr>
              <a:t>), 28.5.2018 (Wodzisław </a:t>
            </a:r>
            <a:r>
              <a:rPr lang="pl-PL" sz="2000" b="1" dirty="0" smtClean="0">
                <a:solidFill>
                  <a:srgbClr val="0070C0"/>
                </a:solidFill>
              </a:rPr>
              <a:t>Śląski), </a:t>
            </a:r>
            <a:r>
              <a:rPr lang="pl-PL" sz="2000" b="1" dirty="0">
                <a:solidFill>
                  <a:srgbClr val="0070C0"/>
                </a:solidFill>
              </a:rPr>
              <a:t>23.7.2018 (</a:t>
            </a:r>
            <a:r>
              <a:rPr lang="pl-PL" sz="2000" b="1" dirty="0" err="1">
                <a:solidFill>
                  <a:srgbClr val="0070C0"/>
                </a:solidFill>
              </a:rPr>
              <a:t>Jeseník</a:t>
            </a:r>
            <a:r>
              <a:rPr lang="pl-PL" sz="2000" b="1" dirty="0">
                <a:solidFill>
                  <a:srgbClr val="0070C0"/>
                </a:solidFill>
              </a:rPr>
              <a:t> nad </a:t>
            </a:r>
            <a:r>
              <a:rPr lang="pl-PL" sz="2000" b="1" dirty="0" err="1">
                <a:solidFill>
                  <a:srgbClr val="0070C0"/>
                </a:solidFill>
              </a:rPr>
              <a:t>Odrou</a:t>
            </a:r>
            <a:r>
              <a:rPr lang="pl-PL" sz="2000" b="1" dirty="0">
                <a:solidFill>
                  <a:srgbClr val="0070C0"/>
                </a:solidFill>
              </a:rPr>
              <a:t>)</a:t>
            </a:r>
            <a:endParaRPr lang="pl-PL" sz="2000" b="1" dirty="0" smtClean="0">
              <a:solidFill>
                <a:srgbClr val="0070C0"/>
              </a:solidFill>
            </a:endParaRP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000" b="1" dirty="0" smtClean="0"/>
              <a:t>Przygotowanie harmonogramu, budżetu, działań projektowych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000" b="1" dirty="0" err="1" smtClean="0">
                <a:solidFill>
                  <a:srgbClr val="0070C0"/>
                </a:solidFill>
              </a:rPr>
              <a:t>Zpracování</a:t>
            </a:r>
            <a:r>
              <a:rPr lang="pl-PL" sz="2000" b="1" dirty="0" smtClean="0">
                <a:solidFill>
                  <a:srgbClr val="0070C0"/>
                </a:solidFill>
              </a:rPr>
              <a:t> harmonogramu, </a:t>
            </a:r>
            <a:r>
              <a:rPr lang="pl-PL" sz="2000" b="1" dirty="0" err="1" smtClean="0">
                <a:solidFill>
                  <a:srgbClr val="0070C0"/>
                </a:solidFill>
              </a:rPr>
              <a:t>rozpočtu</a:t>
            </a:r>
            <a:r>
              <a:rPr lang="pl-PL" sz="2000" b="1" dirty="0" smtClean="0">
                <a:solidFill>
                  <a:srgbClr val="0070C0"/>
                </a:solidFill>
              </a:rPr>
              <a:t>, </a:t>
            </a:r>
            <a:r>
              <a:rPr lang="pl-PL" sz="2000" b="1" dirty="0" err="1" smtClean="0">
                <a:solidFill>
                  <a:srgbClr val="0070C0"/>
                </a:solidFill>
              </a:rPr>
              <a:t>náplní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aktivit</a:t>
            </a:r>
            <a:r>
              <a:rPr lang="pl-PL" sz="2000" b="1" dirty="0" smtClean="0">
                <a:solidFill>
                  <a:srgbClr val="0070C0"/>
                </a:solidFill>
              </a:rPr>
              <a:t> projektu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000" b="1" dirty="0" smtClean="0"/>
              <a:t>Konsultacja w Wspólnym sekretariacie – 18.6.2018 (Olomouc), 3.9.2018 (Racibórz)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000" b="1" dirty="0" err="1" smtClean="0">
                <a:solidFill>
                  <a:srgbClr val="0070C0"/>
                </a:solidFill>
              </a:rPr>
              <a:t>Konzultace</a:t>
            </a:r>
            <a:r>
              <a:rPr lang="pl-PL" sz="2000" b="1" dirty="0" smtClean="0">
                <a:solidFill>
                  <a:srgbClr val="0070C0"/>
                </a:solidFill>
              </a:rPr>
              <a:t> na </a:t>
            </a:r>
            <a:r>
              <a:rPr lang="pl-PL" sz="2000" b="1" dirty="0" err="1">
                <a:solidFill>
                  <a:srgbClr val="0070C0"/>
                </a:solidFill>
              </a:rPr>
              <a:t>Společném</a:t>
            </a:r>
            <a:r>
              <a:rPr lang="pl-PL" sz="2000" b="1" dirty="0">
                <a:solidFill>
                  <a:srgbClr val="0070C0"/>
                </a:solidFill>
              </a:rPr>
              <a:t> </a:t>
            </a:r>
            <a:r>
              <a:rPr lang="pl-PL" sz="2000" b="1" dirty="0" err="1">
                <a:solidFill>
                  <a:srgbClr val="0070C0"/>
                </a:solidFill>
              </a:rPr>
              <a:t>sekretariátu</a:t>
            </a:r>
            <a:r>
              <a:rPr lang="pl-PL" sz="2000" b="1" dirty="0">
                <a:solidFill>
                  <a:srgbClr val="0070C0"/>
                </a:solidFill>
              </a:rPr>
              <a:t> - 18.6.2018 (Olomouc), 3.9.2018 (Racibórz)</a:t>
            </a:r>
            <a:endParaRPr lang="pl-PL" sz="2000" b="1" dirty="0" smtClean="0">
              <a:solidFill>
                <a:srgbClr val="0070C0"/>
              </a:solidFill>
            </a:endParaRP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000" b="1" dirty="0" smtClean="0"/>
              <a:t>Przedłożenie koncepcji projektu – 30.6.2018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000" b="1" dirty="0" err="1" smtClean="0">
                <a:solidFill>
                  <a:srgbClr val="0070C0"/>
                </a:solidFill>
              </a:rPr>
              <a:t>Předložení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projektového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záměru</a:t>
            </a:r>
            <a:r>
              <a:rPr lang="pl-PL" sz="2000" b="1" dirty="0" smtClean="0">
                <a:solidFill>
                  <a:srgbClr val="0070C0"/>
                </a:solidFill>
              </a:rPr>
              <a:t> – 30.6.2018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000" b="1" dirty="0" smtClean="0"/>
              <a:t>Przedłożenie pełnego wniosku o dofinansowanie – 2.10.2018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000" b="1" dirty="0" err="1" smtClean="0">
                <a:solidFill>
                  <a:srgbClr val="0070C0"/>
                </a:solidFill>
              </a:rPr>
              <a:t>Předložení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plné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projektové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žádosti</a:t>
            </a:r>
            <a:r>
              <a:rPr lang="pl-PL" sz="2000" b="1" dirty="0" smtClean="0">
                <a:solidFill>
                  <a:srgbClr val="0070C0"/>
                </a:solidFill>
              </a:rPr>
              <a:t> – 2.10.2018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2000" b="1" dirty="0" smtClean="0">
              <a:solidFill>
                <a:srgbClr val="0070C0"/>
              </a:solidFill>
            </a:endParaRP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000" b="1" dirty="0" smtClean="0"/>
              <a:t>Zatwierdzenie wniosku o dofinansowanie – 12.3.2019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000" b="1" dirty="0" err="1" smtClean="0">
                <a:solidFill>
                  <a:srgbClr val="0070C0"/>
                </a:solidFill>
              </a:rPr>
              <a:t>Schválení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projektové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žádosti</a:t>
            </a:r>
            <a:r>
              <a:rPr lang="pl-PL" sz="2000" b="1" dirty="0" smtClean="0">
                <a:solidFill>
                  <a:srgbClr val="0070C0"/>
                </a:solidFill>
              </a:rPr>
              <a:t> – 12.3.2019</a:t>
            </a:r>
          </a:p>
        </p:txBody>
      </p:sp>
      <p:pic>
        <p:nvPicPr>
          <p:cNvPr id="7" name="Picture 4" descr="Deska, Sztaluga, Architekt, Inżyni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878" y="3996256"/>
            <a:ext cx="266429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80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3456384" cy="230425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042" y="2196344"/>
            <a:ext cx="4778085" cy="318539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5"/>
          <a:stretch/>
        </p:blipFill>
        <p:spPr>
          <a:xfrm>
            <a:off x="107504" y="3906406"/>
            <a:ext cx="3888432" cy="205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8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192306" y="1568005"/>
            <a:ext cx="78848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u="sng" dirty="0" smtClean="0">
                <a:ea typeface="Calibri"/>
                <a:cs typeface="Calibri"/>
              </a:rPr>
              <a:t>Początki powstania koncepcji szlaku</a:t>
            </a:r>
          </a:p>
          <a:p>
            <a:pPr marL="25650" lvl="0" algn="ctr"/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Počátky vzniku koncepce stezky</a:t>
            </a:r>
            <a:endParaRPr lang="pl-PL" sz="3200" u="sng" dirty="0" smtClean="0"/>
          </a:p>
          <a:p>
            <a:pPr marL="514350" lvl="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51520" y="2868522"/>
            <a:ext cx="8748972" cy="30807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b="1" i="1" dirty="0" smtClean="0"/>
              <a:t>Inspiracja  </a:t>
            </a:r>
            <a:r>
              <a:rPr lang="pl-PL" sz="2400" b="1" i="1" dirty="0" err="1" smtClean="0">
                <a:solidFill>
                  <a:srgbClr val="0070C0"/>
                </a:solidFill>
              </a:rPr>
              <a:t>Inspirace</a:t>
            </a:r>
            <a:r>
              <a:rPr lang="pl-PL" sz="2400" b="1" i="1" dirty="0" smtClean="0"/>
              <a:t> </a:t>
            </a:r>
          </a:p>
          <a:p>
            <a:endParaRPr lang="pl-PL" sz="2000" dirty="0" smtClean="0"/>
          </a:p>
          <a:p>
            <a:r>
              <a:rPr lang="pl-PL" sz="2000" dirty="0" smtClean="0"/>
              <a:t>góry (Jeseniki? Beskidy?)</a:t>
            </a:r>
          </a:p>
          <a:p>
            <a:r>
              <a:rPr lang="pl-PL" sz="2000" dirty="0" smtClean="0"/>
              <a:t>„Miejsca pełne widoków w Euroregionie </a:t>
            </a:r>
            <a:r>
              <a:rPr lang="pl-PL" sz="2000" dirty="0" err="1" smtClean="0"/>
              <a:t>Glacensis</a:t>
            </a:r>
            <a:r>
              <a:rPr lang="pl-PL" sz="2000" dirty="0" smtClean="0"/>
              <a:t>“</a:t>
            </a:r>
          </a:p>
          <a:p>
            <a:r>
              <a:rPr lang="pl-PL" sz="2000" dirty="0" smtClean="0">
                <a:solidFill>
                  <a:srgbClr val="0070C0"/>
                </a:solidFill>
              </a:rPr>
              <a:t>hory (</a:t>
            </a:r>
            <a:r>
              <a:rPr lang="pl-PL" sz="2000" dirty="0" err="1" smtClean="0">
                <a:solidFill>
                  <a:srgbClr val="0070C0"/>
                </a:solidFill>
              </a:rPr>
              <a:t>Jeseníky</a:t>
            </a:r>
            <a:r>
              <a:rPr lang="pl-PL" sz="2000" dirty="0" smtClean="0">
                <a:solidFill>
                  <a:srgbClr val="0070C0"/>
                </a:solidFill>
              </a:rPr>
              <a:t>? </a:t>
            </a:r>
            <a:r>
              <a:rPr lang="pl-PL" sz="2000" dirty="0" err="1" smtClean="0">
                <a:solidFill>
                  <a:srgbClr val="0070C0"/>
                </a:solidFill>
              </a:rPr>
              <a:t>Beskydy</a:t>
            </a:r>
            <a:r>
              <a:rPr lang="pl-PL" sz="2000" dirty="0" smtClean="0">
                <a:solidFill>
                  <a:srgbClr val="0070C0"/>
                </a:solidFill>
              </a:rPr>
              <a:t>?)</a:t>
            </a:r>
          </a:p>
          <a:p>
            <a:r>
              <a:rPr lang="pl-PL" sz="2000" dirty="0" smtClean="0">
                <a:solidFill>
                  <a:srgbClr val="0070C0"/>
                </a:solidFill>
              </a:rPr>
              <a:t>„</a:t>
            </a:r>
            <a:r>
              <a:rPr lang="pl-PL" sz="2000" dirty="0" err="1" smtClean="0">
                <a:solidFill>
                  <a:srgbClr val="0070C0"/>
                </a:solidFill>
              </a:rPr>
              <a:t>Místa</a:t>
            </a:r>
            <a:r>
              <a:rPr lang="pl-PL" sz="2000" dirty="0" smtClean="0">
                <a:solidFill>
                  <a:srgbClr val="0070C0"/>
                </a:solidFill>
              </a:rPr>
              <a:t> </a:t>
            </a:r>
            <a:r>
              <a:rPr lang="pl-PL" sz="2000" dirty="0" err="1" smtClean="0">
                <a:solidFill>
                  <a:srgbClr val="0070C0"/>
                </a:solidFill>
              </a:rPr>
              <a:t>plná</a:t>
            </a:r>
            <a:r>
              <a:rPr lang="pl-PL" sz="2000" dirty="0" smtClean="0">
                <a:solidFill>
                  <a:srgbClr val="0070C0"/>
                </a:solidFill>
              </a:rPr>
              <a:t> </a:t>
            </a:r>
            <a:r>
              <a:rPr lang="pl-PL" sz="2000" dirty="0" err="1" smtClean="0">
                <a:solidFill>
                  <a:srgbClr val="0070C0"/>
                </a:solidFill>
              </a:rPr>
              <a:t>rozhledů</a:t>
            </a:r>
            <a:r>
              <a:rPr lang="pl-PL" sz="2000" dirty="0" smtClean="0">
                <a:solidFill>
                  <a:srgbClr val="0070C0"/>
                </a:solidFill>
              </a:rPr>
              <a:t> v Euroregionu </a:t>
            </a:r>
            <a:r>
              <a:rPr lang="pl-PL" sz="2000" dirty="0" err="1" smtClean="0">
                <a:solidFill>
                  <a:srgbClr val="0070C0"/>
                </a:solidFill>
              </a:rPr>
              <a:t>Glacensis</a:t>
            </a:r>
            <a:r>
              <a:rPr lang="pl-PL" sz="2000" dirty="0" smtClean="0">
                <a:solidFill>
                  <a:srgbClr val="0070C0"/>
                </a:solidFill>
              </a:rPr>
              <a:t>“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3739"/>
            <a:ext cx="1900923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983060"/>
            <a:ext cx="1404156" cy="187220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" b="7551"/>
          <a:stretch/>
        </p:blipFill>
        <p:spPr>
          <a:xfrm>
            <a:off x="6084168" y="3983060"/>
            <a:ext cx="1382964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1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07504" y="1383739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u="sng" dirty="0" smtClean="0">
                <a:ea typeface="Calibri"/>
                <a:cs typeface="Calibri"/>
              </a:rPr>
              <a:t>Wprowadzenie do projektu</a:t>
            </a:r>
          </a:p>
          <a:p>
            <a:pPr marL="25650" lvl="0" algn="ctr"/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Představení projektu</a:t>
            </a:r>
            <a:endParaRPr lang="pl-PL" sz="3200" u="sng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07505" y="2460958"/>
            <a:ext cx="9036494" cy="3560330"/>
          </a:xfrm>
        </p:spPr>
        <p:txBody>
          <a:bodyPr>
            <a:normAutofit/>
          </a:bodyPr>
          <a:lstStyle/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000" b="1" dirty="0" smtClean="0"/>
              <a:t>Działania </a:t>
            </a:r>
            <a:r>
              <a:rPr lang="pl-PL" sz="2000" b="1" dirty="0"/>
              <a:t>kluczowe </a:t>
            </a:r>
            <a:r>
              <a:rPr lang="pl-PL" sz="2000" b="1" dirty="0" smtClean="0"/>
              <a:t>projektu nr 1 </a:t>
            </a:r>
            <a:r>
              <a:rPr lang="pl-PL" sz="2000" b="1" dirty="0" smtClean="0"/>
              <a:t>i </a:t>
            </a:r>
            <a:r>
              <a:rPr lang="pl-PL" sz="2000" b="1" dirty="0" smtClean="0"/>
              <a:t>2  </a:t>
            </a:r>
            <a:r>
              <a:rPr lang="pl-PL" sz="2000" b="1" dirty="0"/>
              <a:t>	</a:t>
            </a:r>
            <a:r>
              <a:rPr lang="pl-PL" sz="2000" b="1" dirty="0" err="1" smtClean="0">
                <a:solidFill>
                  <a:srgbClr val="0070C0"/>
                </a:solidFill>
              </a:rPr>
              <a:t>Klíčová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aktivita</a:t>
            </a:r>
            <a:r>
              <a:rPr lang="pl-PL" sz="2000" b="1" dirty="0" smtClean="0">
                <a:solidFill>
                  <a:srgbClr val="0070C0"/>
                </a:solidFill>
              </a:rPr>
              <a:t> projektu č. 1 a 2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2000" b="1" dirty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b="1" dirty="0"/>
              <a:t>Stworzenie zespołu projektowego </a:t>
            </a:r>
            <a:r>
              <a:rPr lang="pl-PL" sz="1400" b="1" dirty="0" smtClean="0"/>
              <a:t>(min. 7 </a:t>
            </a:r>
            <a:r>
              <a:rPr lang="pl-PL" sz="1400" b="1" dirty="0"/>
              <a:t>osób</a:t>
            </a:r>
            <a:r>
              <a:rPr lang="pl-PL" sz="1400" b="1" dirty="0" smtClean="0"/>
              <a:t>) </a:t>
            </a:r>
            <a:r>
              <a:rPr lang="pl-PL" sz="1100" b="1" dirty="0" smtClean="0">
                <a:solidFill>
                  <a:srgbClr val="00B050"/>
                </a:solidFill>
              </a:rPr>
              <a:t>– spełnione, pierwsze spotkanie 15.10.2019 w Raciborzu</a:t>
            </a:r>
            <a:endParaRPr lang="pl-PL" sz="1100" b="1" dirty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b="1" dirty="0" err="1">
                <a:solidFill>
                  <a:srgbClr val="0070C0"/>
                </a:solidFill>
              </a:rPr>
              <a:t>Vytvoření</a:t>
            </a:r>
            <a:r>
              <a:rPr lang="pl-PL" sz="1400" b="1" dirty="0">
                <a:solidFill>
                  <a:srgbClr val="0070C0"/>
                </a:solidFill>
              </a:rPr>
              <a:t> </a:t>
            </a:r>
            <a:r>
              <a:rPr lang="pl-PL" sz="1400" b="1" dirty="0" err="1">
                <a:solidFill>
                  <a:srgbClr val="0070C0"/>
                </a:solidFill>
              </a:rPr>
              <a:t>projektového</a:t>
            </a:r>
            <a:r>
              <a:rPr lang="pl-PL" sz="1400" b="1" dirty="0">
                <a:solidFill>
                  <a:srgbClr val="0070C0"/>
                </a:solidFill>
              </a:rPr>
              <a:t> </a:t>
            </a:r>
            <a:r>
              <a:rPr lang="pl-PL" sz="1400" b="1" dirty="0" err="1">
                <a:solidFill>
                  <a:srgbClr val="0070C0"/>
                </a:solidFill>
              </a:rPr>
              <a:t>týmu</a:t>
            </a:r>
            <a:r>
              <a:rPr lang="pl-PL" sz="1400" b="1" dirty="0">
                <a:solidFill>
                  <a:srgbClr val="0070C0"/>
                </a:solidFill>
              </a:rPr>
              <a:t> </a:t>
            </a:r>
            <a:r>
              <a:rPr lang="pl-PL" sz="1400" b="1" dirty="0" smtClean="0">
                <a:solidFill>
                  <a:srgbClr val="0070C0"/>
                </a:solidFill>
              </a:rPr>
              <a:t>(min. 7 </a:t>
            </a:r>
            <a:r>
              <a:rPr lang="pl-PL" sz="1400" b="1" dirty="0" err="1">
                <a:solidFill>
                  <a:srgbClr val="0070C0"/>
                </a:solidFill>
              </a:rPr>
              <a:t>osob</a:t>
            </a:r>
            <a:r>
              <a:rPr lang="pl-PL" sz="1400" b="1" dirty="0" smtClean="0">
                <a:solidFill>
                  <a:srgbClr val="0070C0"/>
                </a:solidFill>
              </a:rPr>
              <a:t>) </a:t>
            </a:r>
            <a:r>
              <a:rPr lang="pl-PL" sz="1100" b="1" dirty="0" smtClean="0">
                <a:solidFill>
                  <a:srgbClr val="00B050"/>
                </a:solidFill>
              </a:rPr>
              <a:t>– </a:t>
            </a:r>
            <a:r>
              <a:rPr lang="pl-PL" sz="1100" b="1" dirty="0" err="1" smtClean="0">
                <a:solidFill>
                  <a:srgbClr val="00B050"/>
                </a:solidFill>
              </a:rPr>
              <a:t>splněno</a:t>
            </a:r>
            <a:r>
              <a:rPr lang="pl-PL" sz="1100" b="1" dirty="0" smtClean="0">
                <a:solidFill>
                  <a:srgbClr val="00B050"/>
                </a:solidFill>
              </a:rPr>
              <a:t>, </a:t>
            </a:r>
            <a:r>
              <a:rPr lang="pl-PL" sz="1100" b="1" dirty="0" err="1" smtClean="0">
                <a:solidFill>
                  <a:srgbClr val="00B050"/>
                </a:solidFill>
              </a:rPr>
              <a:t>první</a:t>
            </a:r>
            <a:r>
              <a:rPr lang="pl-PL" sz="1100" b="1" dirty="0" smtClean="0">
                <a:solidFill>
                  <a:srgbClr val="00B050"/>
                </a:solidFill>
              </a:rPr>
              <a:t> </a:t>
            </a:r>
            <a:r>
              <a:rPr lang="pl-PL" sz="1100" b="1" dirty="0" err="1" smtClean="0">
                <a:solidFill>
                  <a:srgbClr val="00B050"/>
                </a:solidFill>
              </a:rPr>
              <a:t>setkání</a:t>
            </a:r>
            <a:r>
              <a:rPr lang="pl-PL" sz="1100" b="1" dirty="0" smtClean="0">
                <a:solidFill>
                  <a:srgbClr val="00B050"/>
                </a:solidFill>
              </a:rPr>
              <a:t> 15.10.2019 v Raciborzu</a:t>
            </a:r>
            <a:endParaRPr lang="pl-PL" sz="1700" b="1" dirty="0">
              <a:solidFill>
                <a:srgbClr val="0070C0"/>
              </a:solidFill>
            </a:endParaRPr>
          </a:p>
          <a:p>
            <a:pPr marL="285750" indent="-28575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</a:pPr>
            <a:endParaRPr lang="pl-PL" sz="1700" b="1" dirty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b="1" dirty="0"/>
              <a:t>Stworzenie merytorycznego zespołu roboczego (cały zespół projektowy + eksperci tematyczni</a:t>
            </a:r>
            <a:r>
              <a:rPr lang="pl-PL" sz="1400" b="1" dirty="0" smtClean="0"/>
              <a:t>) </a:t>
            </a:r>
            <a:r>
              <a:rPr lang="pl-PL" sz="1100" b="1" dirty="0" smtClean="0">
                <a:solidFill>
                  <a:srgbClr val="00B050"/>
                </a:solidFill>
              </a:rPr>
              <a:t>– pierwsze spotkanie 3/2020</a:t>
            </a:r>
            <a:endParaRPr lang="pl-PL" sz="1400" b="1" dirty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b="1" dirty="0" err="1">
                <a:solidFill>
                  <a:srgbClr val="0070C0"/>
                </a:solidFill>
              </a:rPr>
              <a:t>Vytvoření</a:t>
            </a:r>
            <a:r>
              <a:rPr lang="pl-PL" sz="1400" b="1" dirty="0">
                <a:solidFill>
                  <a:srgbClr val="0070C0"/>
                </a:solidFill>
              </a:rPr>
              <a:t> </a:t>
            </a:r>
            <a:r>
              <a:rPr lang="pl-PL" sz="1400" b="1" dirty="0" err="1">
                <a:solidFill>
                  <a:srgbClr val="0070C0"/>
                </a:solidFill>
              </a:rPr>
              <a:t>odborného</a:t>
            </a:r>
            <a:r>
              <a:rPr lang="pl-PL" sz="1400" b="1" dirty="0">
                <a:solidFill>
                  <a:srgbClr val="0070C0"/>
                </a:solidFill>
              </a:rPr>
              <a:t> </a:t>
            </a:r>
            <a:r>
              <a:rPr lang="pl-PL" sz="1400" b="1" dirty="0" err="1">
                <a:solidFill>
                  <a:srgbClr val="0070C0"/>
                </a:solidFill>
              </a:rPr>
              <a:t>pracovnímu</a:t>
            </a:r>
            <a:r>
              <a:rPr lang="pl-PL" sz="1400" b="1" dirty="0">
                <a:solidFill>
                  <a:srgbClr val="0070C0"/>
                </a:solidFill>
              </a:rPr>
              <a:t> </a:t>
            </a:r>
            <a:r>
              <a:rPr lang="pl-PL" sz="1400" b="1" dirty="0" err="1">
                <a:solidFill>
                  <a:srgbClr val="0070C0"/>
                </a:solidFill>
              </a:rPr>
              <a:t>týmu</a:t>
            </a:r>
            <a:r>
              <a:rPr lang="pl-PL" sz="1400" b="1" dirty="0">
                <a:solidFill>
                  <a:srgbClr val="0070C0"/>
                </a:solidFill>
              </a:rPr>
              <a:t> (</a:t>
            </a:r>
            <a:r>
              <a:rPr lang="pl-PL" sz="1400" b="1" dirty="0" err="1">
                <a:solidFill>
                  <a:srgbClr val="0070C0"/>
                </a:solidFill>
              </a:rPr>
              <a:t>celý</a:t>
            </a:r>
            <a:r>
              <a:rPr lang="pl-PL" sz="1400" b="1" dirty="0">
                <a:solidFill>
                  <a:srgbClr val="0070C0"/>
                </a:solidFill>
              </a:rPr>
              <a:t> </a:t>
            </a:r>
            <a:r>
              <a:rPr lang="pl-PL" sz="1400" b="1" dirty="0" err="1">
                <a:solidFill>
                  <a:srgbClr val="0070C0"/>
                </a:solidFill>
              </a:rPr>
              <a:t>projektový</a:t>
            </a:r>
            <a:r>
              <a:rPr lang="pl-PL" sz="1400" b="1" dirty="0">
                <a:solidFill>
                  <a:srgbClr val="0070C0"/>
                </a:solidFill>
              </a:rPr>
              <a:t> </a:t>
            </a:r>
            <a:r>
              <a:rPr lang="pl-PL" sz="1400" b="1" dirty="0" err="1">
                <a:solidFill>
                  <a:srgbClr val="0070C0"/>
                </a:solidFill>
              </a:rPr>
              <a:t>tým</a:t>
            </a:r>
            <a:r>
              <a:rPr lang="pl-PL" sz="1400" b="1" dirty="0">
                <a:solidFill>
                  <a:srgbClr val="0070C0"/>
                </a:solidFill>
              </a:rPr>
              <a:t> + </a:t>
            </a:r>
            <a:r>
              <a:rPr lang="pl-PL" sz="1400" b="1" dirty="0" err="1">
                <a:solidFill>
                  <a:srgbClr val="0070C0"/>
                </a:solidFill>
              </a:rPr>
              <a:t>odborní</a:t>
            </a:r>
            <a:r>
              <a:rPr lang="pl-PL" sz="1400" b="1" dirty="0">
                <a:solidFill>
                  <a:srgbClr val="0070C0"/>
                </a:solidFill>
              </a:rPr>
              <a:t> </a:t>
            </a:r>
            <a:r>
              <a:rPr lang="pl-PL" sz="1400" b="1" dirty="0" err="1">
                <a:solidFill>
                  <a:srgbClr val="0070C0"/>
                </a:solidFill>
              </a:rPr>
              <a:t>experti</a:t>
            </a:r>
            <a:r>
              <a:rPr lang="pl-PL" sz="1400" b="1" dirty="0" smtClean="0">
                <a:solidFill>
                  <a:srgbClr val="0070C0"/>
                </a:solidFill>
              </a:rPr>
              <a:t>) </a:t>
            </a:r>
            <a:r>
              <a:rPr lang="pl-PL" sz="1100" b="1" dirty="0" smtClean="0">
                <a:solidFill>
                  <a:srgbClr val="00B050"/>
                </a:solidFill>
              </a:rPr>
              <a:t>- </a:t>
            </a:r>
            <a:r>
              <a:rPr lang="pl-PL" sz="1100" b="1" dirty="0" err="1" smtClean="0">
                <a:solidFill>
                  <a:srgbClr val="00B050"/>
                </a:solidFill>
              </a:rPr>
              <a:t>první</a:t>
            </a:r>
            <a:r>
              <a:rPr lang="pl-PL" sz="1100" b="1" dirty="0" smtClean="0">
                <a:solidFill>
                  <a:srgbClr val="00B050"/>
                </a:solidFill>
              </a:rPr>
              <a:t> </a:t>
            </a:r>
            <a:r>
              <a:rPr lang="pl-PL" sz="1100" b="1" dirty="0" err="1" smtClean="0">
                <a:solidFill>
                  <a:srgbClr val="00B050"/>
                </a:solidFill>
              </a:rPr>
              <a:t>setkání</a:t>
            </a:r>
            <a:r>
              <a:rPr lang="pl-PL" sz="1100" b="1" dirty="0" smtClean="0">
                <a:solidFill>
                  <a:srgbClr val="00B050"/>
                </a:solidFill>
              </a:rPr>
              <a:t> 3/2020</a:t>
            </a:r>
            <a:endParaRPr lang="pl-PL" sz="1400" b="1" dirty="0">
              <a:solidFill>
                <a:srgbClr val="0070C0"/>
              </a:solidFill>
            </a:endParaRPr>
          </a:p>
          <a:p>
            <a:pPr marL="285750" indent="-28575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</a:pPr>
            <a:endParaRPr lang="pl-PL" sz="1400" b="1" dirty="0" smtClean="0">
              <a:solidFill>
                <a:srgbClr val="0070C0"/>
              </a:solidFill>
            </a:endParaRPr>
          </a:p>
          <a:p>
            <a:pPr marL="285750" indent="-28575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</a:pPr>
            <a:endParaRPr lang="pl-PL" sz="1400" b="1" dirty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b="1" dirty="0"/>
              <a:t>Podstawowa / ogólne działania promocyjne (banery, </a:t>
            </a:r>
            <a:r>
              <a:rPr lang="pl-PL" sz="1400" b="1" dirty="0" err="1"/>
              <a:t>roll-up</a:t>
            </a:r>
            <a:r>
              <a:rPr lang="pl-PL" sz="1400" b="1" dirty="0"/>
              <a:t>, flagi, tablice pamiątkowe, gadżety promocyjne, prasa, radio, TV itp.)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b="1" dirty="0" err="1">
                <a:solidFill>
                  <a:srgbClr val="0070C0"/>
                </a:solidFill>
              </a:rPr>
              <a:t>Základní</a:t>
            </a:r>
            <a:r>
              <a:rPr lang="pl-PL" sz="1400" b="1" dirty="0">
                <a:solidFill>
                  <a:srgbClr val="0070C0"/>
                </a:solidFill>
              </a:rPr>
              <a:t> / </a:t>
            </a:r>
            <a:r>
              <a:rPr lang="pl-PL" sz="1400" b="1" dirty="0" err="1">
                <a:solidFill>
                  <a:srgbClr val="0070C0"/>
                </a:solidFill>
              </a:rPr>
              <a:t>obecné</a:t>
            </a:r>
            <a:r>
              <a:rPr lang="pl-PL" sz="1400" b="1" dirty="0">
                <a:solidFill>
                  <a:srgbClr val="0070C0"/>
                </a:solidFill>
              </a:rPr>
              <a:t> </a:t>
            </a:r>
            <a:r>
              <a:rPr lang="pl-PL" sz="1400" b="1" dirty="0" err="1">
                <a:solidFill>
                  <a:srgbClr val="0070C0"/>
                </a:solidFill>
              </a:rPr>
              <a:t>propagační</a:t>
            </a:r>
            <a:r>
              <a:rPr lang="pl-PL" sz="1400" b="1" dirty="0">
                <a:solidFill>
                  <a:srgbClr val="0070C0"/>
                </a:solidFill>
              </a:rPr>
              <a:t> </a:t>
            </a:r>
            <a:r>
              <a:rPr lang="pl-PL" sz="1400" b="1" dirty="0" err="1">
                <a:solidFill>
                  <a:srgbClr val="0070C0"/>
                </a:solidFill>
              </a:rPr>
              <a:t>činnosti</a:t>
            </a:r>
            <a:r>
              <a:rPr lang="pl-PL" sz="1400" b="1" dirty="0">
                <a:solidFill>
                  <a:srgbClr val="0070C0"/>
                </a:solidFill>
              </a:rPr>
              <a:t> (bannery, </a:t>
            </a:r>
            <a:r>
              <a:rPr lang="pl-PL" sz="1400" b="1" dirty="0" err="1">
                <a:solidFill>
                  <a:srgbClr val="0070C0"/>
                </a:solidFill>
              </a:rPr>
              <a:t>roll-up</a:t>
            </a:r>
            <a:r>
              <a:rPr lang="pl-PL" sz="1400" b="1" dirty="0">
                <a:solidFill>
                  <a:srgbClr val="0070C0"/>
                </a:solidFill>
              </a:rPr>
              <a:t>, </a:t>
            </a:r>
            <a:r>
              <a:rPr lang="pl-PL" sz="1400" b="1" dirty="0" err="1">
                <a:solidFill>
                  <a:srgbClr val="0070C0"/>
                </a:solidFill>
              </a:rPr>
              <a:t>vlajky</a:t>
            </a:r>
            <a:r>
              <a:rPr lang="pl-PL" sz="1400" b="1" dirty="0">
                <a:solidFill>
                  <a:srgbClr val="0070C0"/>
                </a:solidFill>
              </a:rPr>
              <a:t>, </a:t>
            </a:r>
            <a:r>
              <a:rPr lang="pl-PL" sz="1400" b="1" dirty="0" err="1">
                <a:solidFill>
                  <a:srgbClr val="0070C0"/>
                </a:solidFill>
              </a:rPr>
              <a:t>pamětní</a:t>
            </a:r>
            <a:r>
              <a:rPr lang="pl-PL" sz="1400" b="1" dirty="0">
                <a:solidFill>
                  <a:srgbClr val="0070C0"/>
                </a:solidFill>
              </a:rPr>
              <a:t> tabule, </a:t>
            </a:r>
            <a:r>
              <a:rPr lang="pl-PL" sz="1400" b="1" dirty="0" err="1">
                <a:solidFill>
                  <a:srgbClr val="0070C0"/>
                </a:solidFill>
              </a:rPr>
              <a:t>propagační</a:t>
            </a:r>
            <a:r>
              <a:rPr lang="pl-PL" sz="1400" b="1" dirty="0">
                <a:solidFill>
                  <a:srgbClr val="0070C0"/>
                </a:solidFill>
              </a:rPr>
              <a:t> </a:t>
            </a:r>
            <a:r>
              <a:rPr lang="pl-PL" sz="1400" b="1" dirty="0" err="1">
                <a:solidFill>
                  <a:srgbClr val="0070C0"/>
                </a:solidFill>
              </a:rPr>
              <a:t>předměty</a:t>
            </a:r>
            <a:r>
              <a:rPr lang="pl-PL" sz="1400" b="1" dirty="0">
                <a:solidFill>
                  <a:srgbClr val="0070C0"/>
                </a:solidFill>
              </a:rPr>
              <a:t>, </a:t>
            </a:r>
            <a:r>
              <a:rPr lang="pl-PL" sz="1400" b="1" dirty="0" err="1">
                <a:solidFill>
                  <a:srgbClr val="0070C0"/>
                </a:solidFill>
              </a:rPr>
              <a:t>tisk</a:t>
            </a:r>
            <a:r>
              <a:rPr lang="pl-PL" sz="1400" b="1" dirty="0">
                <a:solidFill>
                  <a:srgbClr val="0070C0"/>
                </a:solidFill>
              </a:rPr>
              <a:t>, </a:t>
            </a:r>
            <a:r>
              <a:rPr lang="pl-PL" sz="1400" b="1" dirty="0" err="1">
                <a:solidFill>
                  <a:srgbClr val="0070C0"/>
                </a:solidFill>
              </a:rPr>
              <a:t>rádio</a:t>
            </a:r>
            <a:r>
              <a:rPr lang="pl-PL" sz="1400" b="1" dirty="0">
                <a:solidFill>
                  <a:srgbClr val="0070C0"/>
                </a:solidFill>
              </a:rPr>
              <a:t>, TV </a:t>
            </a:r>
            <a:r>
              <a:rPr lang="pl-PL" sz="1400" b="1" dirty="0" err="1">
                <a:solidFill>
                  <a:srgbClr val="0070C0"/>
                </a:solidFill>
              </a:rPr>
              <a:t>apod</a:t>
            </a:r>
            <a:r>
              <a:rPr lang="pl-PL" sz="1400" b="1" dirty="0">
                <a:solidFill>
                  <a:srgbClr val="0070C0"/>
                </a:solidFill>
              </a:rPr>
              <a:t>.)</a:t>
            </a:r>
            <a:endParaRPr lang="pl-PL" sz="1400" b="1" dirty="0" smtClean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365104"/>
            <a:ext cx="45783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445224"/>
            <a:ext cx="45783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Spotkanie, Razem, Współpracy, Osobowy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30728"/>
            <a:ext cx="1440160" cy="103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383739"/>
            <a:ext cx="1656184" cy="113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37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2796738" cy="41937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540487"/>
            <a:ext cx="3089629" cy="437033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2" t="4000" r="3939" b="5438"/>
          <a:stretch/>
        </p:blipFill>
        <p:spPr bwMode="auto">
          <a:xfrm>
            <a:off x="3113906" y="1540487"/>
            <a:ext cx="2596314" cy="246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297" y="3486039"/>
            <a:ext cx="1714284" cy="242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07504" y="1383739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u="sng" dirty="0" smtClean="0">
                <a:ea typeface="Calibri"/>
                <a:cs typeface="Calibri"/>
              </a:rPr>
              <a:t>Wprowadzenie do projektu</a:t>
            </a:r>
          </a:p>
          <a:p>
            <a:pPr marL="25650" lvl="0" algn="ctr"/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Představení projektu</a:t>
            </a:r>
            <a:endParaRPr lang="pl-PL" sz="3200" u="sng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0" y="2460958"/>
            <a:ext cx="9143999" cy="3560330"/>
          </a:xfrm>
        </p:spPr>
        <p:txBody>
          <a:bodyPr>
            <a:normAutofit/>
          </a:bodyPr>
          <a:lstStyle/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000" b="1" dirty="0" smtClean="0"/>
              <a:t>Działanie </a:t>
            </a:r>
            <a:r>
              <a:rPr lang="pl-PL" sz="2000" b="1" dirty="0"/>
              <a:t>kluczowe </a:t>
            </a:r>
            <a:r>
              <a:rPr lang="pl-PL" sz="2000" b="1" dirty="0" smtClean="0"/>
              <a:t>projektu nr 3 </a:t>
            </a:r>
            <a:r>
              <a:rPr lang="pl-PL" sz="2000" b="1" dirty="0"/>
              <a:t>	</a:t>
            </a:r>
            <a:r>
              <a:rPr lang="pl-PL" sz="2000" b="1" dirty="0" err="1" smtClean="0">
                <a:solidFill>
                  <a:srgbClr val="0070C0"/>
                </a:solidFill>
              </a:rPr>
              <a:t>Klíčová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aktivita</a:t>
            </a:r>
            <a:r>
              <a:rPr lang="pl-PL" sz="2000" b="1" dirty="0" smtClean="0">
                <a:solidFill>
                  <a:srgbClr val="0070C0"/>
                </a:solidFill>
              </a:rPr>
              <a:t> projektu č. 3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2000" b="1" dirty="0" smtClean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/>
              <a:t>Budowa wieży widokowej w </a:t>
            </a:r>
            <a:r>
              <a:rPr lang="pl-PL" sz="1600" b="1" dirty="0" err="1"/>
              <a:t>Budišově</a:t>
            </a:r>
            <a:r>
              <a:rPr lang="pl-PL" sz="1600" b="1" dirty="0"/>
              <a:t> nad </a:t>
            </a:r>
            <a:r>
              <a:rPr lang="pl-PL" sz="1600" b="1" dirty="0" err="1"/>
              <a:t>Budišovkou</a:t>
            </a:r>
            <a:r>
              <a:rPr lang="pl-PL" sz="1600" b="1" dirty="0"/>
              <a:t> łącznie z towarzyszącą </a:t>
            </a:r>
            <a:r>
              <a:rPr lang="pl-PL" sz="1600" b="1" dirty="0" smtClean="0"/>
              <a:t>infrastrukturą </a:t>
            </a:r>
            <a:r>
              <a:rPr lang="pl-PL" sz="1100" b="1" dirty="0" smtClean="0">
                <a:solidFill>
                  <a:srgbClr val="00B050"/>
                </a:solidFill>
              </a:rPr>
              <a:t>– </a:t>
            </a:r>
            <a:r>
              <a:rPr lang="pl-PL" sz="1050" b="1" dirty="0" smtClean="0">
                <a:solidFill>
                  <a:srgbClr val="00B050"/>
                </a:solidFill>
              </a:rPr>
              <a:t>wybrano dostawcę</a:t>
            </a:r>
            <a:endParaRPr lang="pl-PL" sz="1050" b="1" dirty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 err="1">
                <a:solidFill>
                  <a:srgbClr val="0070C0"/>
                </a:solidFill>
              </a:rPr>
              <a:t>Výstavba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rozhledny</a:t>
            </a:r>
            <a:r>
              <a:rPr lang="pl-PL" sz="1600" b="1" dirty="0">
                <a:solidFill>
                  <a:srgbClr val="0070C0"/>
                </a:solidFill>
              </a:rPr>
              <a:t> v </a:t>
            </a:r>
            <a:r>
              <a:rPr lang="pl-PL" sz="1600" b="1" dirty="0" err="1">
                <a:solidFill>
                  <a:srgbClr val="0070C0"/>
                </a:solidFill>
              </a:rPr>
              <a:t>Budišově</a:t>
            </a:r>
            <a:r>
              <a:rPr lang="pl-PL" sz="1600" b="1" dirty="0">
                <a:solidFill>
                  <a:srgbClr val="0070C0"/>
                </a:solidFill>
              </a:rPr>
              <a:t> nad </a:t>
            </a:r>
            <a:r>
              <a:rPr lang="pl-PL" sz="1600" b="1" dirty="0" err="1">
                <a:solidFill>
                  <a:srgbClr val="0070C0"/>
                </a:solidFill>
              </a:rPr>
              <a:t>Budišovkou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včetně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doprovodné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 smtClean="0">
                <a:solidFill>
                  <a:srgbClr val="0070C0"/>
                </a:solidFill>
              </a:rPr>
              <a:t>infrasktury</a:t>
            </a:r>
            <a:r>
              <a:rPr lang="pl-PL" sz="1600" b="1" dirty="0" smtClean="0">
                <a:solidFill>
                  <a:srgbClr val="0070C0"/>
                </a:solidFill>
              </a:rPr>
              <a:t> </a:t>
            </a:r>
            <a:r>
              <a:rPr lang="pl-PL" sz="1100" b="1" dirty="0" smtClean="0">
                <a:solidFill>
                  <a:srgbClr val="00B050"/>
                </a:solidFill>
              </a:rPr>
              <a:t>– </a:t>
            </a:r>
            <a:r>
              <a:rPr lang="pl-PL" sz="1100" b="1" dirty="0" err="1" smtClean="0">
                <a:solidFill>
                  <a:srgbClr val="00B050"/>
                </a:solidFill>
              </a:rPr>
              <a:t>proběhl</a:t>
            </a:r>
            <a:r>
              <a:rPr lang="pl-PL" sz="1100" b="1" dirty="0" smtClean="0">
                <a:solidFill>
                  <a:srgbClr val="00B050"/>
                </a:solidFill>
              </a:rPr>
              <a:t> </a:t>
            </a:r>
            <a:r>
              <a:rPr lang="pl-PL" sz="1100" b="1" dirty="0" err="1" smtClean="0">
                <a:solidFill>
                  <a:srgbClr val="00B050"/>
                </a:solidFill>
              </a:rPr>
              <a:t>výběr</a:t>
            </a:r>
            <a:r>
              <a:rPr lang="pl-PL" sz="1100" b="1" dirty="0" smtClean="0">
                <a:solidFill>
                  <a:srgbClr val="00B050"/>
                </a:solidFill>
              </a:rPr>
              <a:t> </a:t>
            </a:r>
            <a:r>
              <a:rPr lang="pl-PL" sz="1100" b="1" dirty="0" err="1" smtClean="0">
                <a:solidFill>
                  <a:srgbClr val="00B050"/>
                </a:solidFill>
              </a:rPr>
              <a:t>dodavatele</a:t>
            </a:r>
            <a:endParaRPr lang="pl-PL" sz="1600" b="1" dirty="0">
              <a:solidFill>
                <a:srgbClr val="0070C0"/>
              </a:solidFill>
            </a:endParaRPr>
          </a:p>
          <a:p>
            <a:pPr marL="285750" indent="-28575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</a:pPr>
            <a:endParaRPr lang="pl-PL" sz="1600" b="1" dirty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/>
              <a:t>Budowa wieży widokowej w </a:t>
            </a:r>
            <a:r>
              <a:rPr lang="pl-PL" sz="1600" b="1" dirty="0" err="1" smtClean="0"/>
              <a:t>Jeseníku</a:t>
            </a:r>
            <a:r>
              <a:rPr lang="pl-PL" sz="1600" b="1" dirty="0" smtClean="0"/>
              <a:t> </a:t>
            </a:r>
            <a:r>
              <a:rPr lang="pl-PL" sz="1600" b="1" dirty="0"/>
              <a:t>nad </a:t>
            </a:r>
            <a:r>
              <a:rPr lang="pl-PL" sz="1600" b="1" dirty="0" err="1"/>
              <a:t>Odrou</a:t>
            </a:r>
            <a:r>
              <a:rPr lang="pl-PL" sz="1600" b="1" dirty="0"/>
              <a:t> łącznie z towarzyszącą </a:t>
            </a:r>
            <a:r>
              <a:rPr lang="pl-PL" sz="1600" b="1" dirty="0" smtClean="0"/>
              <a:t>infrastrukturą </a:t>
            </a:r>
            <a:r>
              <a:rPr lang="pl-PL" sz="1100" b="1" dirty="0" smtClean="0">
                <a:solidFill>
                  <a:srgbClr val="00B050"/>
                </a:solidFill>
              </a:rPr>
              <a:t>– trwa wybór dostawcy</a:t>
            </a:r>
            <a:endParaRPr lang="pl-PL" sz="1100" b="1" dirty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 err="1">
                <a:solidFill>
                  <a:srgbClr val="0070C0"/>
                </a:solidFill>
              </a:rPr>
              <a:t>Výstavba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rozhledny</a:t>
            </a:r>
            <a:r>
              <a:rPr lang="pl-PL" sz="1600" b="1" dirty="0">
                <a:solidFill>
                  <a:srgbClr val="0070C0"/>
                </a:solidFill>
              </a:rPr>
              <a:t> v </a:t>
            </a:r>
            <a:r>
              <a:rPr lang="pl-PL" sz="1600" b="1" dirty="0" err="1">
                <a:solidFill>
                  <a:srgbClr val="0070C0"/>
                </a:solidFill>
              </a:rPr>
              <a:t>Jeseníku</a:t>
            </a:r>
            <a:r>
              <a:rPr lang="pl-PL" sz="1600" b="1" dirty="0">
                <a:solidFill>
                  <a:srgbClr val="0070C0"/>
                </a:solidFill>
              </a:rPr>
              <a:t> nad </a:t>
            </a:r>
            <a:r>
              <a:rPr lang="pl-PL" sz="1600" b="1" dirty="0" err="1">
                <a:solidFill>
                  <a:srgbClr val="0070C0"/>
                </a:solidFill>
              </a:rPr>
              <a:t>Odrou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včetně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doprovodné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smtClean="0">
                <a:solidFill>
                  <a:srgbClr val="0070C0"/>
                </a:solidFill>
              </a:rPr>
              <a:t>infrastruktury </a:t>
            </a:r>
            <a:r>
              <a:rPr lang="pl-PL" sz="1100" b="1" dirty="0" smtClean="0">
                <a:solidFill>
                  <a:srgbClr val="00B050"/>
                </a:solidFill>
              </a:rPr>
              <a:t>- </a:t>
            </a:r>
            <a:r>
              <a:rPr lang="pl-PL" sz="1100" b="1" dirty="0" err="1" smtClean="0">
                <a:solidFill>
                  <a:srgbClr val="00B050"/>
                </a:solidFill>
              </a:rPr>
              <a:t>probíhá</a:t>
            </a:r>
            <a:r>
              <a:rPr lang="pl-PL" sz="1100" b="1" dirty="0" smtClean="0">
                <a:solidFill>
                  <a:srgbClr val="00B050"/>
                </a:solidFill>
              </a:rPr>
              <a:t> </a:t>
            </a:r>
            <a:r>
              <a:rPr lang="pl-PL" sz="1100" b="1" dirty="0" err="1" smtClean="0">
                <a:solidFill>
                  <a:srgbClr val="00B050"/>
                </a:solidFill>
              </a:rPr>
              <a:t>výběr</a:t>
            </a:r>
            <a:r>
              <a:rPr lang="pl-PL" sz="1100" b="1" dirty="0" smtClean="0">
                <a:solidFill>
                  <a:srgbClr val="00B050"/>
                </a:solidFill>
              </a:rPr>
              <a:t> </a:t>
            </a:r>
            <a:r>
              <a:rPr lang="pl-PL" sz="1100" b="1" dirty="0" err="1" smtClean="0">
                <a:solidFill>
                  <a:srgbClr val="00B050"/>
                </a:solidFill>
              </a:rPr>
              <a:t>dodavatele</a:t>
            </a:r>
            <a:endParaRPr lang="pl-PL" sz="1600" b="1" dirty="0">
              <a:solidFill>
                <a:srgbClr val="0070C0"/>
              </a:solidFill>
            </a:endParaRPr>
          </a:p>
          <a:p>
            <a:pPr marL="285750" indent="-28575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</a:pPr>
            <a:endParaRPr lang="pl-PL" sz="1600" b="1" dirty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/>
              <a:t>Przebudowa/remont punktu widokowego/baszta w Wodzisławiu </a:t>
            </a:r>
            <a:r>
              <a:rPr lang="pl-PL" sz="1600" b="1" dirty="0" smtClean="0"/>
              <a:t>Śląskim </a:t>
            </a:r>
            <a:r>
              <a:rPr lang="pl-PL" sz="1100" b="1" dirty="0" smtClean="0">
                <a:solidFill>
                  <a:srgbClr val="00B050"/>
                </a:solidFill>
              </a:rPr>
              <a:t>– przygotowywany jest przetarg</a:t>
            </a:r>
            <a:endParaRPr lang="pl-PL" sz="1600" b="1" dirty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 err="1">
                <a:solidFill>
                  <a:srgbClr val="0070C0"/>
                </a:solidFill>
              </a:rPr>
              <a:t>Rekostrukce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vyhlídkového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místa</a:t>
            </a:r>
            <a:r>
              <a:rPr lang="pl-PL" sz="1600" b="1" dirty="0">
                <a:solidFill>
                  <a:srgbClr val="0070C0"/>
                </a:solidFill>
              </a:rPr>
              <a:t>/</a:t>
            </a:r>
            <a:r>
              <a:rPr lang="pl-PL" sz="1600" b="1" dirty="0" err="1">
                <a:solidFill>
                  <a:srgbClr val="0070C0"/>
                </a:solidFill>
              </a:rPr>
              <a:t>bašty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ve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smtClean="0">
                <a:solidFill>
                  <a:srgbClr val="0070C0"/>
                </a:solidFill>
              </a:rPr>
              <a:t>Wodzisławiu Śląskim </a:t>
            </a:r>
            <a:r>
              <a:rPr lang="pl-PL" sz="1100" b="1" dirty="0" smtClean="0">
                <a:solidFill>
                  <a:srgbClr val="00B050"/>
                </a:solidFill>
              </a:rPr>
              <a:t>– </a:t>
            </a:r>
            <a:r>
              <a:rPr lang="pl-PL" sz="1100" b="1" dirty="0" err="1" smtClean="0">
                <a:solidFill>
                  <a:srgbClr val="00B050"/>
                </a:solidFill>
              </a:rPr>
              <a:t>připravuje</a:t>
            </a:r>
            <a:r>
              <a:rPr lang="pl-PL" sz="1100" b="1" dirty="0" smtClean="0">
                <a:solidFill>
                  <a:srgbClr val="00B050"/>
                </a:solidFill>
              </a:rPr>
              <a:t> </a:t>
            </a:r>
            <a:r>
              <a:rPr lang="pl-PL" sz="1100" b="1" dirty="0" err="1" smtClean="0">
                <a:solidFill>
                  <a:srgbClr val="00B050"/>
                </a:solidFill>
              </a:rPr>
              <a:t>se</a:t>
            </a:r>
            <a:r>
              <a:rPr lang="pl-PL" sz="1100" b="1" dirty="0" smtClean="0">
                <a:solidFill>
                  <a:srgbClr val="00B050"/>
                </a:solidFill>
              </a:rPr>
              <a:t> </a:t>
            </a:r>
            <a:r>
              <a:rPr lang="pl-PL" sz="1100" b="1" dirty="0" err="1" smtClean="0">
                <a:solidFill>
                  <a:srgbClr val="00B050"/>
                </a:solidFill>
              </a:rPr>
              <a:t>výběrové</a:t>
            </a:r>
            <a:r>
              <a:rPr lang="pl-PL" sz="1100" b="1" dirty="0" smtClean="0">
                <a:solidFill>
                  <a:srgbClr val="00B050"/>
                </a:solidFill>
              </a:rPr>
              <a:t> </a:t>
            </a:r>
            <a:r>
              <a:rPr lang="pl-PL" sz="1100" b="1" dirty="0" err="1" smtClean="0">
                <a:solidFill>
                  <a:srgbClr val="00B050"/>
                </a:solidFill>
              </a:rPr>
              <a:t>řízení</a:t>
            </a:r>
            <a:endParaRPr lang="pl-PL" sz="1600" b="1" dirty="0">
              <a:solidFill>
                <a:srgbClr val="0070C0"/>
              </a:solidFill>
            </a:endParaRPr>
          </a:p>
        </p:txBody>
      </p:sp>
      <p:pic>
        <p:nvPicPr>
          <p:cNvPr id="8" name="Picture 2" descr="Strzałki, Kierunek, Planowanie Produkcji, Kontrol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511797"/>
            <a:ext cx="1665794" cy="94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0"/>
          <a:stretch/>
        </p:blipFill>
        <p:spPr bwMode="auto">
          <a:xfrm>
            <a:off x="467544" y="1480925"/>
            <a:ext cx="1440160" cy="88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12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3" r="28009"/>
          <a:stretch/>
        </p:blipFill>
        <p:spPr bwMode="auto">
          <a:xfrm>
            <a:off x="163774" y="1772816"/>
            <a:ext cx="2498506" cy="361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3"/>
          <a:stretch/>
        </p:blipFill>
        <p:spPr>
          <a:xfrm>
            <a:off x="2915816" y="1772816"/>
            <a:ext cx="2950618" cy="362071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68929"/>
            <a:ext cx="2715533" cy="362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5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07504" y="1383739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u="sng" dirty="0" smtClean="0">
                <a:ea typeface="Calibri"/>
                <a:cs typeface="Calibri"/>
              </a:rPr>
              <a:t>Wprowadzenie do projektu</a:t>
            </a:r>
          </a:p>
          <a:p>
            <a:pPr marL="25650" lvl="0" algn="ctr"/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Představení projektu</a:t>
            </a:r>
            <a:endParaRPr lang="pl-PL" sz="3200" u="sng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07505" y="2460958"/>
            <a:ext cx="9036494" cy="356033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000" b="1" dirty="0" smtClean="0"/>
              <a:t>Działanie </a:t>
            </a:r>
            <a:r>
              <a:rPr lang="pl-PL" sz="2000" b="1" dirty="0"/>
              <a:t>kluczowe </a:t>
            </a:r>
            <a:r>
              <a:rPr lang="pl-PL" sz="2000" b="1" dirty="0" smtClean="0"/>
              <a:t>projektu nr 4 </a:t>
            </a:r>
            <a:r>
              <a:rPr lang="pl-PL" sz="2000" b="1" dirty="0"/>
              <a:t>	</a:t>
            </a:r>
            <a:r>
              <a:rPr lang="pl-PL" sz="2000" b="1" dirty="0" err="1" smtClean="0">
                <a:solidFill>
                  <a:srgbClr val="0070C0"/>
                </a:solidFill>
              </a:rPr>
              <a:t>Klíčová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aktivita</a:t>
            </a:r>
            <a:r>
              <a:rPr lang="pl-PL" sz="2000" b="1" dirty="0" smtClean="0">
                <a:solidFill>
                  <a:srgbClr val="0070C0"/>
                </a:solidFill>
              </a:rPr>
              <a:t> projektu č. 4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2000" b="1" dirty="0" smtClean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/>
              <a:t>Publiczny konkurs inspiracyjny „ZAPROJEKTUJ WYGLĄD SILESIANKI</a:t>
            </a:r>
            <a:r>
              <a:rPr lang="pl-PL" sz="1600" b="1" dirty="0" smtClean="0"/>
              <a:t>” </a:t>
            </a:r>
            <a:r>
              <a:rPr lang="pl-PL" sz="1100" b="1" dirty="0" smtClean="0">
                <a:solidFill>
                  <a:srgbClr val="00B050"/>
                </a:solidFill>
              </a:rPr>
              <a:t>-  spełnione, złożono ponad 230 prac, w dniu 28.01.2020 r. </a:t>
            </a:r>
            <a:r>
              <a:rPr lang="pl-PL" sz="1100" b="1" dirty="0">
                <a:solidFill>
                  <a:srgbClr val="00B050"/>
                </a:solidFill>
              </a:rPr>
              <a:t>s</a:t>
            </a:r>
            <a:r>
              <a:rPr lang="pl-PL" sz="1100" b="1" dirty="0" smtClean="0">
                <a:solidFill>
                  <a:srgbClr val="00B050"/>
                </a:solidFill>
              </a:rPr>
              <a:t>potkała się komisja oceniająca</a:t>
            </a:r>
            <a:endParaRPr lang="pl-PL" sz="1600" b="1" dirty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 err="1">
                <a:solidFill>
                  <a:srgbClr val="0070C0"/>
                </a:solidFill>
              </a:rPr>
              <a:t>Inspirativní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veřejná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soutěž</a:t>
            </a:r>
            <a:r>
              <a:rPr lang="pl-PL" sz="1600" b="1" dirty="0">
                <a:solidFill>
                  <a:srgbClr val="0070C0"/>
                </a:solidFill>
              </a:rPr>
              <a:t> „NAVRHNI PODOBU SILESIANKY</a:t>
            </a:r>
            <a:r>
              <a:rPr lang="pl-PL" sz="1600" b="1" dirty="0" smtClean="0">
                <a:solidFill>
                  <a:srgbClr val="0070C0"/>
                </a:solidFill>
              </a:rPr>
              <a:t>” </a:t>
            </a:r>
            <a:r>
              <a:rPr lang="pl-PL" sz="1100" b="1" dirty="0" smtClean="0">
                <a:solidFill>
                  <a:srgbClr val="00B050"/>
                </a:solidFill>
              </a:rPr>
              <a:t>– </a:t>
            </a:r>
            <a:r>
              <a:rPr lang="pl-PL" sz="1100" b="1" dirty="0" err="1" smtClean="0">
                <a:solidFill>
                  <a:srgbClr val="00B050"/>
                </a:solidFill>
              </a:rPr>
              <a:t>splněno</a:t>
            </a:r>
            <a:r>
              <a:rPr lang="pl-PL" sz="1100" b="1" dirty="0" smtClean="0">
                <a:solidFill>
                  <a:srgbClr val="00B050"/>
                </a:solidFill>
              </a:rPr>
              <a:t>, </a:t>
            </a:r>
            <a:r>
              <a:rPr lang="pl-PL" sz="1100" b="1" dirty="0" err="1" smtClean="0">
                <a:solidFill>
                  <a:srgbClr val="00B050"/>
                </a:solidFill>
              </a:rPr>
              <a:t>přihlášeno</a:t>
            </a:r>
            <a:r>
              <a:rPr lang="pl-PL" sz="1100" b="1" dirty="0" smtClean="0">
                <a:solidFill>
                  <a:srgbClr val="00B050"/>
                </a:solidFill>
              </a:rPr>
              <a:t> </a:t>
            </a:r>
            <a:r>
              <a:rPr lang="pl-PL" sz="1100" b="1" dirty="0" err="1" smtClean="0">
                <a:solidFill>
                  <a:srgbClr val="00B050"/>
                </a:solidFill>
              </a:rPr>
              <a:t>více</a:t>
            </a:r>
            <a:r>
              <a:rPr lang="pl-PL" sz="1100" b="1" dirty="0" smtClean="0">
                <a:solidFill>
                  <a:srgbClr val="00B050"/>
                </a:solidFill>
              </a:rPr>
              <a:t> </a:t>
            </a:r>
            <a:r>
              <a:rPr lang="pl-PL" sz="1100" b="1" dirty="0" err="1" smtClean="0">
                <a:solidFill>
                  <a:srgbClr val="00B050"/>
                </a:solidFill>
              </a:rPr>
              <a:t>než</a:t>
            </a:r>
            <a:r>
              <a:rPr lang="pl-PL" sz="1100" b="1" dirty="0" smtClean="0">
                <a:solidFill>
                  <a:srgbClr val="00B050"/>
                </a:solidFill>
              </a:rPr>
              <a:t> 230 </a:t>
            </a:r>
            <a:r>
              <a:rPr lang="pl-PL" sz="1100" b="1" dirty="0" err="1" smtClean="0">
                <a:solidFill>
                  <a:srgbClr val="00B050"/>
                </a:solidFill>
              </a:rPr>
              <a:t>návrhů</a:t>
            </a:r>
            <a:r>
              <a:rPr lang="pl-PL" sz="1100" b="1" dirty="0" smtClean="0">
                <a:solidFill>
                  <a:srgbClr val="00B050"/>
                </a:solidFill>
              </a:rPr>
              <a:t>, </a:t>
            </a:r>
            <a:r>
              <a:rPr lang="pl-PL" sz="1100" b="1" dirty="0" err="1" smtClean="0">
                <a:solidFill>
                  <a:srgbClr val="00B050"/>
                </a:solidFill>
              </a:rPr>
              <a:t>dne</a:t>
            </a:r>
            <a:r>
              <a:rPr lang="pl-PL" sz="1100" b="1" dirty="0" smtClean="0">
                <a:solidFill>
                  <a:srgbClr val="00B050"/>
                </a:solidFill>
              </a:rPr>
              <a:t> 28.1.2020 </a:t>
            </a:r>
            <a:r>
              <a:rPr lang="pl-PL" sz="1100" b="1" dirty="0" err="1" smtClean="0">
                <a:solidFill>
                  <a:srgbClr val="00B050"/>
                </a:solidFill>
              </a:rPr>
              <a:t>zasedala</a:t>
            </a:r>
            <a:r>
              <a:rPr lang="pl-PL" sz="1100" b="1" dirty="0" smtClean="0">
                <a:solidFill>
                  <a:srgbClr val="00B050"/>
                </a:solidFill>
              </a:rPr>
              <a:t> </a:t>
            </a:r>
            <a:r>
              <a:rPr lang="pl-PL" sz="1100" b="1" dirty="0" err="1" smtClean="0">
                <a:solidFill>
                  <a:srgbClr val="00B050"/>
                </a:solidFill>
              </a:rPr>
              <a:t>hodnotící</a:t>
            </a:r>
            <a:r>
              <a:rPr lang="pl-PL" sz="1100" b="1" dirty="0" smtClean="0">
                <a:solidFill>
                  <a:srgbClr val="00B050"/>
                </a:solidFill>
              </a:rPr>
              <a:t> </a:t>
            </a:r>
            <a:r>
              <a:rPr lang="pl-PL" sz="1100" b="1" dirty="0" err="1" smtClean="0">
                <a:solidFill>
                  <a:srgbClr val="00B050"/>
                </a:solidFill>
              </a:rPr>
              <a:t>komise</a:t>
            </a:r>
            <a:endParaRPr lang="pl-PL" sz="1600" b="1" dirty="0">
              <a:solidFill>
                <a:srgbClr val="0070C0"/>
              </a:solidFill>
            </a:endParaRPr>
          </a:p>
          <a:p>
            <a:pPr marL="285750" indent="-28575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</a:pPr>
            <a:endParaRPr lang="pl-PL" sz="1600" b="1" dirty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/>
              <a:t>Opracowanie szlaku składającego się z potencjalnych obiektów = produkt turystyczny SILESIANKA  w postaci programu lojalnościowego </a:t>
            </a:r>
            <a:r>
              <a:rPr lang="pl-PL" sz="1050" b="1" dirty="0"/>
              <a:t>(zbieranie znaczków</a:t>
            </a:r>
            <a:r>
              <a:rPr lang="pl-PL" sz="1050" b="1" dirty="0">
                <a:solidFill>
                  <a:srgbClr val="FF0000"/>
                </a:solidFill>
              </a:rPr>
              <a:t>, </a:t>
            </a:r>
            <a:r>
              <a:rPr lang="pl-PL" sz="1050" b="1" dirty="0" err="1">
                <a:solidFill>
                  <a:srgbClr val="FF0000"/>
                </a:solidFill>
              </a:rPr>
              <a:t>pexeso</a:t>
            </a:r>
            <a:r>
              <a:rPr lang="pl-PL" sz="1050" b="1" dirty="0">
                <a:solidFill>
                  <a:srgbClr val="FF0000"/>
                </a:solidFill>
              </a:rPr>
              <a:t>, ilustrowana gra planszowa/rodzinna</a:t>
            </a:r>
            <a:r>
              <a:rPr lang="pl-PL" sz="1050" b="1" dirty="0"/>
              <a:t>, karty obiektów, 3D modele obiektów itp.)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 err="1">
                <a:solidFill>
                  <a:srgbClr val="0070C0"/>
                </a:solidFill>
              </a:rPr>
              <a:t>Zpracování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stezky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skládající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se</a:t>
            </a:r>
            <a:r>
              <a:rPr lang="pl-PL" sz="1600" b="1" dirty="0">
                <a:solidFill>
                  <a:srgbClr val="0070C0"/>
                </a:solidFill>
              </a:rPr>
              <a:t> z </a:t>
            </a:r>
            <a:r>
              <a:rPr lang="pl-PL" sz="1600" b="1" dirty="0" err="1">
                <a:solidFill>
                  <a:srgbClr val="0070C0"/>
                </a:solidFill>
              </a:rPr>
              <a:t>potenciálních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objektů</a:t>
            </a:r>
            <a:r>
              <a:rPr lang="pl-PL" sz="1600" b="1" dirty="0">
                <a:solidFill>
                  <a:srgbClr val="0070C0"/>
                </a:solidFill>
              </a:rPr>
              <a:t> = </a:t>
            </a:r>
            <a:r>
              <a:rPr lang="pl-PL" sz="1600" b="1" dirty="0" err="1">
                <a:solidFill>
                  <a:srgbClr val="0070C0"/>
                </a:solidFill>
              </a:rPr>
              <a:t>turistický</a:t>
            </a:r>
            <a:r>
              <a:rPr lang="pl-PL" sz="1600" b="1" dirty="0">
                <a:solidFill>
                  <a:srgbClr val="0070C0"/>
                </a:solidFill>
              </a:rPr>
              <a:t> produkt SILESIANKA </a:t>
            </a:r>
            <a:r>
              <a:rPr lang="pl-PL" sz="1600" b="1" dirty="0" err="1">
                <a:solidFill>
                  <a:srgbClr val="0070C0"/>
                </a:solidFill>
              </a:rPr>
              <a:t>formou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věrnostního</a:t>
            </a:r>
            <a:r>
              <a:rPr lang="pl-PL" sz="1600" b="1" dirty="0">
                <a:solidFill>
                  <a:srgbClr val="0070C0"/>
                </a:solidFill>
              </a:rPr>
              <a:t> programu </a:t>
            </a:r>
            <a:r>
              <a:rPr lang="pl-PL" sz="1050" b="1" dirty="0">
                <a:solidFill>
                  <a:srgbClr val="0070C0"/>
                </a:solidFill>
              </a:rPr>
              <a:t>(</a:t>
            </a:r>
            <a:r>
              <a:rPr lang="pl-PL" sz="1050" b="1" dirty="0" err="1">
                <a:solidFill>
                  <a:srgbClr val="0070C0"/>
                </a:solidFill>
              </a:rPr>
              <a:t>sbírání</a:t>
            </a:r>
            <a:r>
              <a:rPr lang="pl-PL" sz="1050" b="1" dirty="0">
                <a:solidFill>
                  <a:srgbClr val="0070C0"/>
                </a:solidFill>
              </a:rPr>
              <a:t> </a:t>
            </a:r>
            <a:r>
              <a:rPr lang="pl-PL" sz="1050" b="1" dirty="0" err="1">
                <a:solidFill>
                  <a:srgbClr val="0070C0"/>
                </a:solidFill>
              </a:rPr>
              <a:t>razítek</a:t>
            </a:r>
            <a:r>
              <a:rPr lang="pl-PL" sz="1050" b="1" dirty="0">
                <a:solidFill>
                  <a:srgbClr val="0070C0"/>
                </a:solidFill>
              </a:rPr>
              <a:t>, </a:t>
            </a:r>
            <a:r>
              <a:rPr lang="pl-PL" sz="1050" b="1" dirty="0" err="1">
                <a:solidFill>
                  <a:srgbClr val="FF0000"/>
                </a:solidFill>
              </a:rPr>
              <a:t>pexeso</a:t>
            </a:r>
            <a:r>
              <a:rPr lang="pl-PL" sz="1050" b="1" dirty="0">
                <a:solidFill>
                  <a:srgbClr val="FF0000"/>
                </a:solidFill>
              </a:rPr>
              <a:t>, </a:t>
            </a:r>
            <a:r>
              <a:rPr lang="pl-PL" sz="1050" b="1" dirty="0" err="1">
                <a:solidFill>
                  <a:srgbClr val="FF0000"/>
                </a:solidFill>
              </a:rPr>
              <a:t>ilustrovaná</a:t>
            </a:r>
            <a:r>
              <a:rPr lang="pl-PL" sz="1050" b="1" dirty="0">
                <a:solidFill>
                  <a:srgbClr val="FF0000"/>
                </a:solidFill>
              </a:rPr>
              <a:t> </a:t>
            </a:r>
            <a:r>
              <a:rPr lang="pl-PL" sz="1050" b="1" dirty="0" err="1">
                <a:solidFill>
                  <a:srgbClr val="FF0000"/>
                </a:solidFill>
              </a:rPr>
              <a:t>společenská</a:t>
            </a:r>
            <a:r>
              <a:rPr lang="pl-PL" sz="1050" b="1" dirty="0">
                <a:solidFill>
                  <a:srgbClr val="FF0000"/>
                </a:solidFill>
              </a:rPr>
              <a:t> </a:t>
            </a:r>
            <a:r>
              <a:rPr lang="pl-PL" sz="1050" b="1" dirty="0" err="1">
                <a:solidFill>
                  <a:srgbClr val="FF0000"/>
                </a:solidFill>
              </a:rPr>
              <a:t>hra</a:t>
            </a:r>
            <a:r>
              <a:rPr lang="pl-PL" sz="1050" b="1" dirty="0">
                <a:solidFill>
                  <a:srgbClr val="0070C0"/>
                </a:solidFill>
              </a:rPr>
              <a:t>, karty </a:t>
            </a:r>
            <a:r>
              <a:rPr lang="pl-PL" sz="1050" b="1" dirty="0" err="1">
                <a:solidFill>
                  <a:srgbClr val="0070C0"/>
                </a:solidFill>
              </a:rPr>
              <a:t>objektů</a:t>
            </a:r>
            <a:r>
              <a:rPr lang="pl-PL" sz="1050" b="1" dirty="0">
                <a:solidFill>
                  <a:srgbClr val="0070C0"/>
                </a:solidFill>
              </a:rPr>
              <a:t>, 3D </a:t>
            </a:r>
            <a:r>
              <a:rPr lang="pl-PL" sz="1050" b="1" dirty="0" err="1">
                <a:solidFill>
                  <a:srgbClr val="0070C0"/>
                </a:solidFill>
              </a:rPr>
              <a:t>modely</a:t>
            </a:r>
            <a:r>
              <a:rPr lang="pl-PL" sz="1050" b="1" dirty="0">
                <a:solidFill>
                  <a:srgbClr val="0070C0"/>
                </a:solidFill>
              </a:rPr>
              <a:t> </a:t>
            </a:r>
            <a:r>
              <a:rPr lang="pl-PL" sz="1050" b="1" dirty="0" err="1">
                <a:solidFill>
                  <a:srgbClr val="0070C0"/>
                </a:solidFill>
              </a:rPr>
              <a:t>objektů</a:t>
            </a:r>
            <a:r>
              <a:rPr lang="pl-PL" sz="1050" b="1" dirty="0">
                <a:solidFill>
                  <a:srgbClr val="0070C0"/>
                </a:solidFill>
              </a:rPr>
              <a:t> </a:t>
            </a:r>
            <a:r>
              <a:rPr lang="pl-PL" sz="1050" b="1" dirty="0" err="1">
                <a:solidFill>
                  <a:srgbClr val="0070C0"/>
                </a:solidFill>
              </a:rPr>
              <a:t>apod</a:t>
            </a:r>
            <a:r>
              <a:rPr lang="pl-PL" sz="1050" b="1" dirty="0" smtClean="0">
                <a:solidFill>
                  <a:srgbClr val="0070C0"/>
                </a:solidFill>
              </a:rPr>
              <a:t>.)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1050" b="1" dirty="0">
              <a:solidFill>
                <a:srgbClr val="0070C0"/>
              </a:solidFill>
            </a:endParaRPr>
          </a:p>
          <a:p>
            <a:pPr marL="285750" indent="-28575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</a:pPr>
            <a:endParaRPr lang="pl-PL" sz="1600" b="1" dirty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/>
              <a:t>Oznakowanie szlaku SILESIANKA w formie kodów QR na wybranych obiektach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 err="1">
                <a:solidFill>
                  <a:srgbClr val="0070C0"/>
                </a:solidFill>
              </a:rPr>
              <a:t>Vyznačení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stezky</a:t>
            </a:r>
            <a:r>
              <a:rPr lang="pl-PL" sz="1600" b="1" dirty="0">
                <a:solidFill>
                  <a:srgbClr val="0070C0"/>
                </a:solidFill>
              </a:rPr>
              <a:t> SILESIANKA </a:t>
            </a:r>
            <a:r>
              <a:rPr lang="pl-PL" sz="1600" b="1" dirty="0" err="1">
                <a:solidFill>
                  <a:srgbClr val="0070C0"/>
                </a:solidFill>
              </a:rPr>
              <a:t>formou</a:t>
            </a:r>
            <a:r>
              <a:rPr lang="pl-PL" sz="1600" b="1" dirty="0">
                <a:solidFill>
                  <a:srgbClr val="0070C0"/>
                </a:solidFill>
              </a:rPr>
              <a:t> QR </a:t>
            </a:r>
            <a:r>
              <a:rPr lang="pl-PL" sz="1600" b="1" dirty="0" err="1">
                <a:solidFill>
                  <a:srgbClr val="0070C0"/>
                </a:solidFill>
              </a:rPr>
              <a:t>kódů</a:t>
            </a:r>
            <a:r>
              <a:rPr lang="pl-PL" sz="1600" b="1" dirty="0">
                <a:solidFill>
                  <a:srgbClr val="0070C0"/>
                </a:solidFill>
              </a:rPr>
              <a:t> na </a:t>
            </a:r>
            <a:r>
              <a:rPr lang="pl-PL" sz="1600" b="1" dirty="0" err="1">
                <a:solidFill>
                  <a:srgbClr val="0070C0"/>
                </a:solidFill>
              </a:rPr>
              <a:t>vybraných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 smtClean="0">
                <a:solidFill>
                  <a:srgbClr val="0070C0"/>
                </a:solidFill>
              </a:rPr>
              <a:t>objektech</a:t>
            </a:r>
            <a:endParaRPr lang="pl-PL" sz="1600" b="1" dirty="0" smtClean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1600" b="1" dirty="0">
              <a:solidFill>
                <a:srgbClr val="0070C0"/>
              </a:solidFill>
            </a:endParaRPr>
          </a:p>
          <a:p>
            <a:pPr marL="285750" indent="-28575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</a:pPr>
            <a:endParaRPr lang="pl-PL" sz="1600" b="1" dirty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/>
              <a:t>Opracowanie mapy szlaku SILESIANKA </a:t>
            </a:r>
            <a:r>
              <a:rPr lang="pl-PL" sz="1050" b="1" dirty="0"/>
              <a:t>(elektroniczna i drukowana)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 err="1">
                <a:solidFill>
                  <a:srgbClr val="0070C0"/>
                </a:solidFill>
              </a:rPr>
              <a:t>Zpracování</a:t>
            </a:r>
            <a:r>
              <a:rPr lang="pl-PL" sz="1600" b="1" dirty="0">
                <a:solidFill>
                  <a:srgbClr val="0070C0"/>
                </a:solidFill>
              </a:rPr>
              <a:t> mapy </a:t>
            </a:r>
            <a:r>
              <a:rPr lang="pl-PL" sz="1600" b="1" dirty="0" err="1">
                <a:solidFill>
                  <a:srgbClr val="0070C0"/>
                </a:solidFill>
              </a:rPr>
              <a:t>stezky</a:t>
            </a:r>
            <a:r>
              <a:rPr lang="pl-PL" sz="1600" b="1" dirty="0">
                <a:solidFill>
                  <a:srgbClr val="0070C0"/>
                </a:solidFill>
              </a:rPr>
              <a:t> SILESIANKA </a:t>
            </a:r>
            <a:r>
              <a:rPr lang="pl-PL" sz="1050" b="1" dirty="0">
                <a:solidFill>
                  <a:srgbClr val="0070C0"/>
                </a:solidFill>
              </a:rPr>
              <a:t>(</a:t>
            </a:r>
            <a:r>
              <a:rPr lang="pl-PL" sz="1050" b="1" dirty="0" err="1">
                <a:solidFill>
                  <a:srgbClr val="0070C0"/>
                </a:solidFill>
              </a:rPr>
              <a:t>elektronická</a:t>
            </a:r>
            <a:r>
              <a:rPr lang="pl-PL" sz="1050" b="1" dirty="0">
                <a:solidFill>
                  <a:srgbClr val="0070C0"/>
                </a:solidFill>
              </a:rPr>
              <a:t> i </a:t>
            </a:r>
            <a:r>
              <a:rPr lang="pl-PL" sz="1050" b="1" dirty="0" err="1">
                <a:solidFill>
                  <a:srgbClr val="0070C0"/>
                </a:solidFill>
              </a:rPr>
              <a:t>tištěná</a:t>
            </a:r>
            <a:r>
              <a:rPr lang="pl-PL" sz="1050" b="1" dirty="0">
                <a:solidFill>
                  <a:srgbClr val="0070C0"/>
                </a:solidFill>
              </a:rPr>
              <a:t>)</a:t>
            </a:r>
            <a:endParaRPr lang="pl-PL" sz="1600" b="1" dirty="0">
              <a:solidFill>
                <a:srgbClr val="0070C0"/>
              </a:solidFill>
            </a:endParaRPr>
          </a:p>
          <a:p>
            <a:pPr marL="285750" indent="-28575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</a:pPr>
            <a:endParaRPr lang="pl-PL" sz="1600" b="1" dirty="0" smtClean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1600" b="1" dirty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/>
              <a:t>Opracowanie 4 ofert wycieczek tematycznych </a:t>
            </a:r>
            <a:r>
              <a:rPr lang="pl-PL" sz="1050" b="1" dirty="0"/>
              <a:t>(1x na obszaru CZ, 1x na obszaru PL, 2x transgraniczna), </a:t>
            </a:r>
            <a:r>
              <a:rPr lang="pl-PL" sz="1600" b="1" dirty="0"/>
              <a:t>opracowanie broszur w celu poznania dodatkowo lokalnego dziedzictwa przyrodniczego i kulturowego</a:t>
            </a:r>
            <a:endParaRPr lang="pl-PL" sz="1050" b="1" dirty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 err="1">
                <a:solidFill>
                  <a:srgbClr val="0070C0"/>
                </a:solidFill>
              </a:rPr>
              <a:t>Zpracování</a:t>
            </a:r>
            <a:r>
              <a:rPr lang="pl-PL" sz="1600" b="1" dirty="0">
                <a:solidFill>
                  <a:srgbClr val="0070C0"/>
                </a:solidFill>
              </a:rPr>
              <a:t> 4 </a:t>
            </a:r>
            <a:r>
              <a:rPr lang="pl-PL" sz="1600" b="1" dirty="0" err="1">
                <a:solidFill>
                  <a:srgbClr val="0070C0"/>
                </a:solidFill>
              </a:rPr>
              <a:t>nabídek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tematických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výletů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050" b="1" dirty="0">
                <a:solidFill>
                  <a:srgbClr val="0070C0"/>
                </a:solidFill>
              </a:rPr>
              <a:t>(1x na </a:t>
            </a:r>
            <a:r>
              <a:rPr lang="pl-PL" sz="1050" b="1" dirty="0" err="1">
                <a:solidFill>
                  <a:srgbClr val="0070C0"/>
                </a:solidFill>
              </a:rPr>
              <a:t>území</a:t>
            </a:r>
            <a:r>
              <a:rPr lang="pl-PL" sz="1050" b="1" dirty="0">
                <a:solidFill>
                  <a:srgbClr val="0070C0"/>
                </a:solidFill>
              </a:rPr>
              <a:t> CZ, 1x na </a:t>
            </a:r>
            <a:r>
              <a:rPr lang="pl-PL" sz="1050" b="1" dirty="0" err="1">
                <a:solidFill>
                  <a:srgbClr val="0070C0"/>
                </a:solidFill>
              </a:rPr>
              <a:t>území</a:t>
            </a:r>
            <a:r>
              <a:rPr lang="pl-PL" sz="1050" b="1" dirty="0">
                <a:solidFill>
                  <a:srgbClr val="0070C0"/>
                </a:solidFill>
              </a:rPr>
              <a:t> PL, 2x </a:t>
            </a:r>
            <a:r>
              <a:rPr lang="pl-PL" sz="1050" b="1" dirty="0" err="1">
                <a:solidFill>
                  <a:srgbClr val="0070C0"/>
                </a:solidFill>
              </a:rPr>
              <a:t>přeshraniční</a:t>
            </a:r>
            <a:r>
              <a:rPr lang="pl-PL" sz="1050" b="1" dirty="0">
                <a:solidFill>
                  <a:srgbClr val="0070C0"/>
                </a:solidFill>
              </a:rPr>
              <a:t>), </a:t>
            </a:r>
            <a:r>
              <a:rPr lang="pl-PL" sz="1600" b="1" dirty="0" err="1">
                <a:solidFill>
                  <a:srgbClr val="0070C0"/>
                </a:solidFill>
              </a:rPr>
              <a:t>zpracování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brožury</a:t>
            </a:r>
            <a:r>
              <a:rPr lang="pl-PL" sz="1600" b="1" dirty="0">
                <a:solidFill>
                  <a:srgbClr val="0070C0"/>
                </a:solidFill>
              </a:rPr>
              <a:t> za </a:t>
            </a:r>
            <a:r>
              <a:rPr lang="pl-PL" sz="1600" b="1" dirty="0" err="1">
                <a:solidFill>
                  <a:srgbClr val="0070C0"/>
                </a:solidFill>
              </a:rPr>
              <a:t>účelem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poznání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lokálního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přírodního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smtClean="0">
                <a:solidFill>
                  <a:srgbClr val="0070C0"/>
                </a:solidFill>
              </a:rPr>
              <a:t/>
            </a:r>
            <a:br>
              <a:rPr lang="pl-PL" sz="1600" b="1" dirty="0" smtClean="0">
                <a:solidFill>
                  <a:srgbClr val="0070C0"/>
                </a:solidFill>
              </a:rPr>
            </a:br>
            <a:r>
              <a:rPr lang="pl-PL" sz="1600" b="1" dirty="0" smtClean="0">
                <a:solidFill>
                  <a:srgbClr val="0070C0"/>
                </a:solidFill>
              </a:rPr>
              <a:t>a </a:t>
            </a:r>
            <a:r>
              <a:rPr lang="pl-PL" sz="1600" b="1" dirty="0" err="1">
                <a:solidFill>
                  <a:srgbClr val="0070C0"/>
                </a:solidFill>
              </a:rPr>
              <a:t>kulturního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dědictví</a:t>
            </a:r>
            <a:endParaRPr lang="pl-PL" sz="1600" b="1" dirty="0">
              <a:solidFill>
                <a:srgbClr val="0070C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83739"/>
            <a:ext cx="115212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46" y="3789040"/>
            <a:ext cx="45783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46" y="4365104"/>
            <a:ext cx="45783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46" y="4869160"/>
            <a:ext cx="45783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Obrázek 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030" y="2126523"/>
            <a:ext cx="1375410" cy="81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3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9095"/>
            <a:ext cx="5814391" cy="4360793"/>
          </a:xfrm>
          <a:prstGeom prst="rect">
            <a:avLst/>
          </a:prstGeom>
        </p:spPr>
      </p:pic>
      <p:pic>
        <p:nvPicPr>
          <p:cNvPr id="12" name="Picture 2" descr="Obraz może zawierać: tek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15865"/>
            <a:ext cx="2736304" cy="370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38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07504" y="1383739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u="sng" dirty="0" smtClean="0">
                <a:ea typeface="Calibri"/>
                <a:cs typeface="Calibri"/>
              </a:rPr>
              <a:t>Wprowadzenie do projektu</a:t>
            </a:r>
          </a:p>
          <a:p>
            <a:pPr marL="25650" lvl="0" algn="ctr"/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Představení projektu</a:t>
            </a:r>
            <a:endParaRPr lang="pl-PL" sz="3200" u="sng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07505" y="2460958"/>
            <a:ext cx="9036494" cy="356033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000" b="1" dirty="0" smtClean="0"/>
              <a:t>Działanie </a:t>
            </a:r>
            <a:r>
              <a:rPr lang="pl-PL" sz="2000" b="1" dirty="0"/>
              <a:t>kluczowe </a:t>
            </a:r>
            <a:r>
              <a:rPr lang="pl-PL" sz="2000" b="1" dirty="0" smtClean="0"/>
              <a:t>projektu nr 5 </a:t>
            </a:r>
            <a:r>
              <a:rPr lang="pl-PL" sz="2000" b="1" dirty="0"/>
              <a:t>	</a:t>
            </a:r>
            <a:r>
              <a:rPr lang="pl-PL" sz="2000" b="1" dirty="0" err="1" smtClean="0">
                <a:solidFill>
                  <a:srgbClr val="0070C0"/>
                </a:solidFill>
              </a:rPr>
              <a:t>Klíčová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aktivita</a:t>
            </a:r>
            <a:r>
              <a:rPr lang="pl-PL" sz="2000" b="1" dirty="0" smtClean="0">
                <a:solidFill>
                  <a:srgbClr val="0070C0"/>
                </a:solidFill>
              </a:rPr>
              <a:t> projektu č. 5</a:t>
            </a:r>
          </a:p>
          <a:p>
            <a:pPr marL="285750" indent="-28575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</a:pPr>
            <a:endParaRPr lang="pl-PL" sz="2000" b="1" dirty="0" smtClean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800" b="1" dirty="0" smtClean="0"/>
              <a:t>Wykorzystanie </a:t>
            </a:r>
            <a:r>
              <a:rPr lang="pl-PL" sz="1800" b="1" dirty="0"/>
              <a:t>już opracowanego wspólnego </a:t>
            </a:r>
            <a:r>
              <a:rPr lang="pl-PL" sz="1800" b="1" dirty="0" err="1"/>
              <a:t>layoutu</a:t>
            </a:r>
            <a:r>
              <a:rPr lang="pl-PL" sz="1800" b="1" dirty="0"/>
              <a:t>/</a:t>
            </a:r>
            <a:r>
              <a:rPr lang="pl-PL" sz="1800" b="1" dirty="0" err="1"/>
              <a:t>loga</a:t>
            </a:r>
            <a:r>
              <a:rPr lang="pl-PL" sz="1800" b="1" dirty="0"/>
              <a:t> projektu, w tym opracowanie i produkcja przedmiotów lojalnościowych </a:t>
            </a:r>
            <a:r>
              <a:rPr lang="pl-PL" sz="1200" b="1" dirty="0"/>
              <a:t>(</a:t>
            </a:r>
            <a:r>
              <a:rPr lang="pl-PL" sz="1200" b="1" dirty="0">
                <a:solidFill>
                  <a:srgbClr val="FF0000"/>
                </a:solidFill>
              </a:rPr>
              <a:t>pieczęć-obiekt 2x/1</a:t>
            </a:r>
            <a:r>
              <a:rPr lang="pl-PL" sz="1200" b="1" dirty="0"/>
              <a:t>, </a:t>
            </a:r>
            <a:r>
              <a:rPr lang="pl-PL" sz="1200" b="1" dirty="0" err="1"/>
              <a:t>pexeso</a:t>
            </a:r>
            <a:r>
              <a:rPr lang="pl-PL" sz="1200" b="1" dirty="0"/>
              <a:t>, ilustrowana gra planszowa/rodzinna, </a:t>
            </a:r>
            <a:r>
              <a:rPr lang="pl-PL" sz="1200" b="1" dirty="0">
                <a:solidFill>
                  <a:srgbClr val="FF0000"/>
                </a:solidFill>
              </a:rPr>
              <a:t>karty obiektów, 3D modele obiektów</a:t>
            </a:r>
            <a:r>
              <a:rPr lang="pl-PL" sz="1200" b="1" dirty="0"/>
              <a:t> itp.)</a:t>
            </a:r>
            <a:endParaRPr lang="pl-PL" sz="2000" b="1" dirty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800" b="1" dirty="0" err="1">
                <a:solidFill>
                  <a:srgbClr val="0070C0"/>
                </a:solidFill>
              </a:rPr>
              <a:t>Využití</a:t>
            </a:r>
            <a:r>
              <a:rPr lang="pl-PL" sz="1800" b="1" dirty="0">
                <a:solidFill>
                  <a:srgbClr val="0070C0"/>
                </a:solidFill>
              </a:rPr>
              <a:t> </a:t>
            </a:r>
            <a:r>
              <a:rPr lang="pl-PL" sz="1800" b="1" dirty="0" err="1">
                <a:solidFill>
                  <a:srgbClr val="0070C0"/>
                </a:solidFill>
              </a:rPr>
              <a:t>již</a:t>
            </a:r>
            <a:r>
              <a:rPr lang="pl-PL" sz="1800" b="1" dirty="0">
                <a:solidFill>
                  <a:srgbClr val="0070C0"/>
                </a:solidFill>
              </a:rPr>
              <a:t> </a:t>
            </a:r>
            <a:r>
              <a:rPr lang="pl-PL" sz="1800" b="1" dirty="0" err="1">
                <a:solidFill>
                  <a:srgbClr val="0070C0"/>
                </a:solidFill>
              </a:rPr>
              <a:t>zpracovaného</a:t>
            </a:r>
            <a:r>
              <a:rPr lang="pl-PL" sz="1800" b="1" dirty="0">
                <a:solidFill>
                  <a:srgbClr val="0070C0"/>
                </a:solidFill>
              </a:rPr>
              <a:t> </a:t>
            </a:r>
            <a:r>
              <a:rPr lang="pl-PL" sz="1800" b="1" dirty="0" err="1">
                <a:solidFill>
                  <a:srgbClr val="0070C0"/>
                </a:solidFill>
              </a:rPr>
              <a:t>společného</a:t>
            </a:r>
            <a:r>
              <a:rPr lang="pl-PL" sz="1800" b="1" dirty="0">
                <a:solidFill>
                  <a:srgbClr val="0070C0"/>
                </a:solidFill>
              </a:rPr>
              <a:t> </a:t>
            </a:r>
            <a:r>
              <a:rPr lang="pl-PL" sz="1800" b="1" dirty="0" err="1">
                <a:solidFill>
                  <a:srgbClr val="0070C0"/>
                </a:solidFill>
              </a:rPr>
              <a:t>layoutu</a:t>
            </a:r>
            <a:r>
              <a:rPr lang="pl-PL" sz="1800" b="1" dirty="0">
                <a:solidFill>
                  <a:srgbClr val="0070C0"/>
                </a:solidFill>
              </a:rPr>
              <a:t>/</a:t>
            </a:r>
            <a:r>
              <a:rPr lang="pl-PL" sz="1800" b="1" dirty="0" err="1">
                <a:solidFill>
                  <a:srgbClr val="0070C0"/>
                </a:solidFill>
              </a:rPr>
              <a:t>loga</a:t>
            </a:r>
            <a:r>
              <a:rPr lang="pl-PL" sz="1800" b="1" dirty="0">
                <a:solidFill>
                  <a:srgbClr val="0070C0"/>
                </a:solidFill>
              </a:rPr>
              <a:t> projektu </a:t>
            </a:r>
            <a:r>
              <a:rPr lang="pl-PL" sz="1800" b="1" dirty="0" err="1">
                <a:solidFill>
                  <a:srgbClr val="0070C0"/>
                </a:solidFill>
              </a:rPr>
              <a:t>včetně</a:t>
            </a:r>
            <a:r>
              <a:rPr lang="pl-PL" sz="1800" b="1" dirty="0">
                <a:solidFill>
                  <a:srgbClr val="0070C0"/>
                </a:solidFill>
              </a:rPr>
              <a:t> </a:t>
            </a:r>
            <a:r>
              <a:rPr lang="pl-PL" sz="1800" b="1" dirty="0" err="1">
                <a:solidFill>
                  <a:srgbClr val="0070C0"/>
                </a:solidFill>
              </a:rPr>
              <a:t>zpracování</a:t>
            </a:r>
            <a:r>
              <a:rPr lang="pl-PL" sz="1800" b="1" dirty="0">
                <a:solidFill>
                  <a:srgbClr val="0070C0"/>
                </a:solidFill>
              </a:rPr>
              <a:t> a </a:t>
            </a:r>
            <a:r>
              <a:rPr lang="pl-PL" sz="1800" b="1" dirty="0" err="1">
                <a:solidFill>
                  <a:srgbClr val="0070C0"/>
                </a:solidFill>
              </a:rPr>
              <a:t>výroby</a:t>
            </a:r>
            <a:r>
              <a:rPr lang="pl-PL" sz="1800" b="1" dirty="0">
                <a:solidFill>
                  <a:srgbClr val="0070C0"/>
                </a:solidFill>
              </a:rPr>
              <a:t> </a:t>
            </a:r>
            <a:r>
              <a:rPr lang="pl-PL" sz="1800" b="1" dirty="0" err="1">
                <a:solidFill>
                  <a:srgbClr val="0070C0"/>
                </a:solidFill>
              </a:rPr>
              <a:t>věrnostních</a:t>
            </a:r>
            <a:r>
              <a:rPr lang="pl-PL" sz="1800" b="1" dirty="0">
                <a:solidFill>
                  <a:srgbClr val="0070C0"/>
                </a:solidFill>
              </a:rPr>
              <a:t> </a:t>
            </a:r>
            <a:r>
              <a:rPr lang="pl-PL" sz="1800" b="1" dirty="0" err="1">
                <a:solidFill>
                  <a:srgbClr val="0070C0"/>
                </a:solidFill>
              </a:rPr>
              <a:t>předmětů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200" b="1" dirty="0" smtClean="0">
                <a:solidFill>
                  <a:srgbClr val="0070C0"/>
                </a:solidFill>
              </a:rPr>
              <a:t>(</a:t>
            </a:r>
            <a:r>
              <a:rPr lang="pl-PL" sz="1200" b="1" dirty="0" err="1">
                <a:solidFill>
                  <a:srgbClr val="FF0000"/>
                </a:solidFill>
              </a:rPr>
              <a:t>razítko-objekt</a:t>
            </a:r>
            <a:r>
              <a:rPr lang="pl-PL" sz="1200" b="1" dirty="0">
                <a:solidFill>
                  <a:srgbClr val="FF0000"/>
                </a:solidFill>
              </a:rPr>
              <a:t> 2x/1</a:t>
            </a:r>
            <a:r>
              <a:rPr lang="pl-PL" sz="1200" b="1" dirty="0">
                <a:solidFill>
                  <a:srgbClr val="0070C0"/>
                </a:solidFill>
              </a:rPr>
              <a:t>, </a:t>
            </a:r>
            <a:r>
              <a:rPr lang="pl-PL" sz="1200" b="1" dirty="0" err="1">
                <a:solidFill>
                  <a:srgbClr val="0070C0"/>
                </a:solidFill>
              </a:rPr>
              <a:t>pexeso</a:t>
            </a:r>
            <a:r>
              <a:rPr lang="pl-PL" sz="1200" b="1" dirty="0">
                <a:solidFill>
                  <a:srgbClr val="0070C0"/>
                </a:solidFill>
              </a:rPr>
              <a:t>, </a:t>
            </a:r>
            <a:r>
              <a:rPr lang="pl-PL" sz="1200" b="1" dirty="0" err="1">
                <a:solidFill>
                  <a:srgbClr val="0070C0"/>
                </a:solidFill>
              </a:rPr>
              <a:t>ilustrovaná</a:t>
            </a:r>
            <a:r>
              <a:rPr lang="pl-PL" sz="1200" b="1" dirty="0">
                <a:solidFill>
                  <a:srgbClr val="0070C0"/>
                </a:solidFill>
              </a:rPr>
              <a:t> </a:t>
            </a:r>
            <a:r>
              <a:rPr lang="pl-PL" sz="1200" b="1" dirty="0" err="1">
                <a:solidFill>
                  <a:srgbClr val="0070C0"/>
                </a:solidFill>
              </a:rPr>
              <a:t>společenská</a:t>
            </a:r>
            <a:r>
              <a:rPr lang="pl-PL" sz="1200" b="1" dirty="0">
                <a:solidFill>
                  <a:srgbClr val="0070C0"/>
                </a:solidFill>
              </a:rPr>
              <a:t> </a:t>
            </a:r>
            <a:r>
              <a:rPr lang="pl-PL" sz="1200" b="1" dirty="0" err="1">
                <a:solidFill>
                  <a:srgbClr val="0070C0"/>
                </a:solidFill>
              </a:rPr>
              <a:t>hra</a:t>
            </a:r>
            <a:r>
              <a:rPr lang="pl-PL" sz="1200" b="1" dirty="0">
                <a:solidFill>
                  <a:srgbClr val="0070C0"/>
                </a:solidFill>
              </a:rPr>
              <a:t>, </a:t>
            </a:r>
            <a:r>
              <a:rPr lang="pl-PL" sz="1200" b="1" dirty="0">
                <a:solidFill>
                  <a:srgbClr val="FF0000"/>
                </a:solidFill>
              </a:rPr>
              <a:t>karty </a:t>
            </a:r>
            <a:r>
              <a:rPr lang="pl-PL" sz="1200" b="1" dirty="0" err="1">
                <a:solidFill>
                  <a:srgbClr val="FF0000"/>
                </a:solidFill>
              </a:rPr>
              <a:t>objektů</a:t>
            </a:r>
            <a:r>
              <a:rPr lang="pl-PL" sz="1200" b="1" dirty="0">
                <a:solidFill>
                  <a:srgbClr val="FF0000"/>
                </a:solidFill>
              </a:rPr>
              <a:t>, 3D </a:t>
            </a:r>
            <a:r>
              <a:rPr lang="pl-PL" sz="1200" b="1" dirty="0" err="1">
                <a:solidFill>
                  <a:srgbClr val="FF0000"/>
                </a:solidFill>
              </a:rPr>
              <a:t>modely</a:t>
            </a:r>
            <a:r>
              <a:rPr lang="pl-PL" sz="1200" b="1" dirty="0">
                <a:solidFill>
                  <a:srgbClr val="FF0000"/>
                </a:solidFill>
              </a:rPr>
              <a:t> </a:t>
            </a:r>
            <a:r>
              <a:rPr lang="pl-PL" sz="1200" b="1" dirty="0" err="1">
                <a:solidFill>
                  <a:srgbClr val="FF0000"/>
                </a:solidFill>
              </a:rPr>
              <a:t>objektů</a:t>
            </a:r>
            <a:r>
              <a:rPr lang="pl-PL" sz="1200" b="1" dirty="0">
                <a:solidFill>
                  <a:srgbClr val="0070C0"/>
                </a:solidFill>
              </a:rPr>
              <a:t> </a:t>
            </a:r>
            <a:r>
              <a:rPr lang="pl-PL" sz="1200" b="1" dirty="0" err="1">
                <a:solidFill>
                  <a:srgbClr val="0070C0"/>
                </a:solidFill>
              </a:rPr>
              <a:t>apod</a:t>
            </a:r>
            <a:r>
              <a:rPr lang="pl-PL" sz="1200" b="1" dirty="0" smtClean="0">
                <a:solidFill>
                  <a:srgbClr val="0070C0"/>
                </a:solidFill>
              </a:rPr>
              <a:t>.)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2000" b="1" dirty="0" smtClean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900" b="1" dirty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800" b="1" dirty="0" smtClean="0"/>
              <a:t>Stworzenie </a:t>
            </a:r>
            <a:r>
              <a:rPr lang="pl-PL" sz="1800" b="1" dirty="0"/>
              <a:t>wspólnej strony internetowej i strony </a:t>
            </a:r>
            <a:r>
              <a:rPr lang="pl-PL" sz="1800" b="1" dirty="0" err="1"/>
              <a:t>facebook</a:t>
            </a:r>
            <a:r>
              <a:rPr lang="pl-PL" sz="1800" b="1" dirty="0"/>
              <a:t> powstającego produktu turystycznego </a:t>
            </a:r>
            <a:r>
              <a:rPr lang="pl-PL" sz="1800" b="1" dirty="0" smtClean="0"/>
              <a:t>SILESIANKA</a:t>
            </a:r>
            <a:r>
              <a:rPr lang="pl-PL" sz="2000" b="1" dirty="0" smtClean="0"/>
              <a:t> 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100" b="1" dirty="0" smtClean="0">
                <a:solidFill>
                  <a:srgbClr val="00B050"/>
                </a:solidFill>
              </a:rPr>
              <a:t>– w dniu 6.12.2019 założony profil </a:t>
            </a:r>
            <a:r>
              <a:rPr lang="pl-PL" sz="1100" b="1" dirty="0" err="1" smtClean="0">
                <a:solidFill>
                  <a:srgbClr val="00B050"/>
                </a:solidFill>
              </a:rPr>
              <a:t>facebook</a:t>
            </a:r>
            <a:endParaRPr lang="pl-PL" sz="1200" b="1" dirty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800" b="1" dirty="0" err="1">
                <a:solidFill>
                  <a:srgbClr val="0070C0"/>
                </a:solidFill>
              </a:rPr>
              <a:t>Vytvoření</a:t>
            </a:r>
            <a:r>
              <a:rPr lang="pl-PL" sz="1800" b="1" dirty="0">
                <a:solidFill>
                  <a:srgbClr val="0070C0"/>
                </a:solidFill>
              </a:rPr>
              <a:t> </a:t>
            </a:r>
            <a:r>
              <a:rPr lang="pl-PL" sz="1800" b="1" dirty="0" err="1">
                <a:solidFill>
                  <a:srgbClr val="0070C0"/>
                </a:solidFill>
              </a:rPr>
              <a:t>společných</a:t>
            </a:r>
            <a:r>
              <a:rPr lang="pl-PL" sz="1800" b="1" dirty="0">
                <a:solidFill>
                  <a:srgbClr val="0070C0"/>
                </a:solidFill>
              </a:rPr>
              <a:t> </a:t>
            </a:r>
            <a:r>
              <a:rPr lang="pl-PL" sz="1800" b="1" dirty="0" err="1">
                <a:solidFill>
                  <a:srgbClr val="0070C0"/>
                </a:solidFill>
              </a:rPr>
              <a:t>webových</a:t>
            </a:r>
            <a:r>
              <a:rPr lang="pl-PL" sz="1800" b="1" dirty="0">
                <a:solidFill>
                  <a:srgbClr val="0070C0"/>
                </a:solidFill>
              </a:rPr>
              <a:t> </a:t>
            </a:r>
            <a:r>
              <a:rPr lang="pl-PL" sz="1800" b="1" dirty="0" err="1">
                <a:solidFill>
                  <a:srgbClr val="0070C0"/>
                </a:solidFill>
              </a:rPr>
              <a:t>stránek</a:t>
            </a:r>
            <a:r>
              <a:rPr lang="pl-PL" sz="1800" b="1" dirty="0">
                <a:solidFill>
                  <a:srgbClr val="0070C0"/>
                </a:solidFill>
              </a:rPr>
              <a:t> a </a:t>
            </a:r>
            <a:r>
              <a:rPr lang="pl-PL" sz="1800" b="1" dirty="0" err="1">
                <a:solidFill>
                  <a:srgbClr val="0070C0"/>
                </a:solidFill>
              </a:rPr>
              <a:t>facebookových</a:t>
            </a:r>
            <a:r>
              <a:rPr lang="pl-PL" sz="1800" b="1" dirty="0">
                <a:solidFill>
                  <a:srgbClr val="0070C0"/>
                </a:solidFill>
              </a:rPr>
              <a:t> </a:t>
            </a:r>
            <a:r>
              <a:rPr lang="pl-PL" sz="1800" b="1" dirty="0" err="1">
                <a:solidFill>
                  <a:srgbClr val="0070C0"/>
                </a:solidFill>
              </a:rPr>
              <a:t>stránek</a:t>
            </a:r>
            <a:r>
              <a:rPr lang="pl-PL" sz="1800" b="1" dirty="0">
                <a:solidFill>
                  <a:srgbClr val="0070C0"/>
                </a:solidFill>
              </a:rPr>
              <a:t> </a:t>
            </a:r>
            <a:r>
              <a:rPr lang="pl-PL" sz="1800" b="1" dirty="0" err="1">
                <a:solidFill>
                  <a:srgbClr val="0070C0"/>
                </a:solidFill>
              </a:rPr>
              <a:t>vznikajícího</a:t>
            </a:r>
            <a:r>
              <a:rPr lang="pl-PL" sz="1800" b="1" dirty="0">
                <a:solidFill>
                  <a:srgbClr val="0070C0"/>
                </a:solidFill>
              </a:rPr>
              <a:t> </a:t>
            </a:r>
            <a:r>
              <a:rPr lang="pl-PL" sz="1800" b="1" dirty="0" err="1">
                <a:solidFill>
                  <a:srgbClr val="0070C0"/>
                </a:solidFill>
              </a:rPr>
              <a:t>turistického</a:t>
            </a:r>
            <a:r>
              <a:rPr lang="pl-PL" sz="1800" b="1" dirty="0">
                <a:solidFill>
                  <a:srgbClr val="0070C0"/>
                </a:solidFill>
              </a:rPr>
              <a:t> produktu </a:t>
            </a:r>
            <a:r>
              <a:rPr lang="pl-PL" sz="1800" b="1" dirty="0" smtClean="0">
                <a:solidFill>
                  <a:srgbClr val="0070C0"/>
                </a:solidFill>
              </a:rPr>
              <a:t>SILESINKA 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100" b="1" dirty="0" smtClean="0">
                <a:solidFill>
                  <a:srgbClr val="00B050"/>
                </a:solidFill>
              </a:rPr>
              <a:t>– </a:t>
            </a:r>
            <a:r>
              <a:rPr lang="pl-PL" sz="1100" b="1" dirty="0" err="1" smtClean="0">
                <a:solidFill>
                  <a:srgbClr val="00B050"/>
                </a:solidFill>
              </a:rPr>
              <a:t>dne</a:t>
            </a:r>
            <a:r>
              <a:rPr lang="pl-PL" sz="1100" b="1" dirty="0" smtClean="0">
                <a:solidFill>
                  <a:srgbClr val="00B050"/>
                </a:solidFill>
              </a:rPr>
              <a:t> 6.12.2019 </a:t>
            </a:r>
            <a:r>
              <a:rPr lang="pl-PL" sz="1100" b="1" dirty="0" err="1" smtClean="0">
                <a:solidFill>
                  <a:srgbClr val="00B050"/>
                </a:solidFill>
              </a:rPr>
              <a:t>založení</a:t>
            </a:r>
            <a:r>
              <a:rPr lang="pl-PL" sz="1100" b="1" dirty="0" smtClean="0">
                <a:solidFill>
                  <a:srgbClr val="00B050"/>
                </a:solidFill>
              </a:rPr>
              <a:t> </a:t>
            </a:r>
            <a:r>
              <a:rPr lang="pl-PL" sz="1100" b="1" dirty="0" err="1" smtClean="0">
                <a:solidFill>
                  <a:srgbClr val="00B050"/>
                </a:solidFill>
              </a:rPr>
              <a:t>facebookového</a:t>
            </a:r>
            <a:r>
              <a:rPr lang="pl-PL" sz="1100" b="1" dirty="0" smtClean="0">
                <a:solidFill>
                  <a:srgbClr val="00B050"/>
                </a:solidFill>
              </a:rPr>
              <a:t> profilu</a:t>
            </a:r>
            <a:endParaRPr lang="pl-PL" sz="2000" b="1" dirty="0" smtClean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1200" b="1" dirty="0">
              <a:solidFill>
                <a:srgbClr val="0070C0"/>
              </a:solidFill>
            </a:endParaRPr>
          </a:p>
          <a:p>
            <a:pPr marL="285750" indent="-28575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</a:pPr>
            <a:endParaRPr lang="pl-PL" sz="2000" b="1" dirty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800" b="1" dirty="0" smtClean="0"/>
              <a:t>Tworzenie </a:t>
            </a:r>
            <a:r>
              <a:rPr lang="pl-PL" sz="1800" b="1" dirty="0"/>
              <a:t>drukowanych i elektronicznych materiałów promocyjnych w wersji CZ, PL, EN i DE</a:t>
            </a:r>
            <a:r>
              <a:rPr lang="pl-PL" sz="2000" b="1" dirty="0"/>
              <a:t> </a:t>
            </a:r>
            <a:r>
              <a:rPr lang="pl-PL" sz="1200" b="1" dirty="0"/>
              <a:t>(ulotki, oferty wycieczek, broszury)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800" b="1" dirty="0" err="1">
                <a:solidFill>
                  <a:srgbClr val="0070C0"/>
                </a:solidFill>
              </a:rPr>
              <a:t>Vytvoření</a:t>
            </a:r>
            <a:r>
              <a:rPr lang="pl-PL" sz="1800" b="1" dirty="0">
                <a:solidFill>
                  <a:srgbClr val="0070C0"/>
                </a:solidFill>
              </a:rPr>
              <a:t> </a:t>
            </a:r>
            <a:r>
              <a:rPr lang="pl-PL" sz="1800" b="1" dirty="0" err="1">
                <a:solidFill>
                  <a:srgbClr val="0070C0"/>
                </a:solidFill>
              </a:rPr>
              <a:t>tištěných</a:t>
            </a:r>
            <a:r>
              <a:rPr lang="pl-PL" sz="1800" b="1" dirty="0">
                <a:solidFill>
                  <a:srgbClr val="0070C0"/>
                </a:solidFill>
              </a:rPr>
              <a:t> i </a:t>
            </a:r>
            <a:r>
              <a:rPr lang="pl-PL" sz="1800" b="1" dirty="0" err="1">
                <a:solidFill>
                  <a:srgbClr val="0070C0"/>
                </a:solidFill>
              </a:rPr>
              <a:t>elektronických</a:t>
            </a:r>
            <a:r>
              <a:rPr lang="pl-PL" sz="1800" b="1" dirty="0">
                <a:solidFill>
                  <a:srgbClr val="0070C0"/>
                </a:solidFill>
              </a:rPr>
              <a:t> </a:t>
            </a:r>
            <a:r>
              <a:rPr lang="pl-PL" sz="1800" b="1" dirty="0" err="1">
                <a:solidFill>
                  <a:srgbClr val="0070C0"/>
                </a:solidFill>
              </a:rPr>
              <a:t>propagačních</a:t>
            </a:r>
            <a:r>
              <a:rPr lang="pl-PL" sz="1800" b="1" dirty="0">
                <a:solidFill>
                  <a:srgbClr val="0070C0"/>
                </a:solidFill>
              </a:rPr>
              <a:t> </a:t>
            </a:r>
            <a:r>
              <a:rPr lang="pl-PL" sz="1800" b="1" dirty="0" err="1">
                <a:solidFill>
                  <a:srgbClr val="0070C0"/>
                </a:solidFill>
              </a:rPr>
              <a:t>materiálů</a:t>
            </a:r>
            <a:r>
              <a:rPr lang="pl-PL" sz="1800" b="1" dirty="0">
                <a:solidFill>
                  <a:srgbClr val="0070C0"/>
                </a:solidFill>
              </a:rPr>
              <a:t> v CZ, PL, EN a DE </a:t>
            </a:r>
            <a:r>
              <a:rPr lang="pl-PL" sz="1800" b="1" dirty="0" err="1">
                <a:solidFill>
                  <a:srgbClr val="0070C0"/>
                </a:solidFill>
              </a:rPr>
              <a:t>verzi</a:t>
            </a:r>
            <a:r>
              <a:rPr lang="pl-PL" sz="1800" b="1" dirty="0">
                <a:solidFill>
                  <a:srgbClr val="0070C0"/>
                </a:solidFill>
              </a:rPr>
              <a:t> </a:t>
            </a:r>
            <a:r>
              <a:rPr lang="pl-PL" sz="1200" b="1" dirty="0">
                <a:solidFill>
                  <a:srgbClr val="0070C0"/>
                </a:solidFill>
              </a:rPr>
              <a:t>(</a:t>
            </a:r>
            <a:r>
              <a:rPr lang="pl-PL" sz="1200" b="1" dirty="0" err="1">
                <a:solidFill>
                  <a:srgbClr val="0070C0"/>
                </a:solidFill>
              </a:rPr>
              <a:t>letáky</a:t>
            </a:r>
            <a:r>
              <a:rPr lang="pl-PL" sz="1200" b="1" dirty="0">
                <a:solidFill>
                  <a:srgbClr val="0070C0"/>
                </a:solidFill>
              </a:rPr>
              <a:t>, </a:t>
            </a:r>
            <a:r>
              <a:rPr lang="pl-PL" sz="1200" b="1" dirty="0" err="1">
                <a:solidFill>
                  <a:srgbClr val="0070C0"/>
                </a:solidFill>
              </a:rPr>
              <a:t>nabídky</a:t>
            </a:r>
            <a:r>
              <a:rPr lang="pl-PL" sz="1200" b="1" dirty="0">
                <a:solidFill>
                  <a:srgbClr val="0070C0"/>
                </a:solidFill>
              </a:rPr>
              <a:t> </a:t>
            </a:r>
            <a:r>
              <a:rPr lang="pl-PL" sz="1200" b="1" dirty="0" err="1">
                <a:solidFill>
                  <a:srgbClr val="0070C0"/>
                </a:solidFill>
              </a:rPr>
              <a:t>výletů</a:t>
            </a:r>
            <a:r>
              <a:rPr lang="pl-PL" sz="1200" b="1" dirty="0">
                <a:solidFill>
                  <a:srgbClr val="0070C0"/>
                </a:solidFill>
              </a:rPr>
              <a:t>, </a:t>
            </a:r>
            <a:r>
              <a:rPr lang="pl-PL" sz="1200" b="1" dirty="0" err="1">
                <a:solidFill>
                  <a:srgbClr val="0070C0"/>
                </a:solidFill>
              </a:rPr>
              <a:t>brožury</a:t>
            </a:r>
            <a:r>
              <a:rPr lang="pl-PL" sz="1200" b="1" dirty="0" smtClean="0">
                <a:solidFill>
                  <a:srgbClr val="0070C0"/>
                </a:solidFill>
              </a:rPr>
              <a:t>)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2000" b="1" dirty="0" smtClean="0">
              <a:solidFill>
                <a:srgbClr val="0070C0"/>
              </a:solidFill>
            </a:endParaRPr>
          </a:p>
        </p:txBody>
      </p:sp>
      <p:pic>
        <p:nvPicPr>
          <p:cNvPr id="11" name="Picture 6" descr="Nauczyciel, Uczyć, Dowiedz Się Więce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556792"/>
            <a:ext cx="1512168" cy="120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621" y="3782209"/>
            <a:ext cx="45783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621" y="4708787"/>
            <a:ext cx="45783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621" y="5697438"/>
            <a:ext cx="45783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61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/>
          <p:nvPr/>
        </p:nvPicPr>
        <p:blipFill rotWithShape="1">
          <a:blip r:embed="rId4"/>
          <a:srcRect l="8641" t="5646" r="54257"/>
          <a:stretch/>
        </p:blipFill>
        <p:spPr bwMode="auto">
          <a:xfrm>
            <a:off x="179512" y="1484784"/>
            <a:ext cx="2880320" cy="25779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/>
          <p:cNvPicPr/>
          <p:nvPr/>
        </p:nvPicPr>
        <p:blipFill rotWithShape="1">
          <a:blip r:embed="rId5"/>
          <a:srcRect l="7221" t="6528" r="52754"/>
          <a:stretch/>
        </p:blipFill>
        <p:spPr bwMode="auto">
          <a:xfrm>
            <a:off x="2123728" y="3501008"/>
            <a:ext cx="3024336" cy="244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/>
          <p:nvPr/>
        </p:nvPicPr>
        <p:blipFill rotWithShape="1">
          <a:blip r:embed="rId6"/>
          <a:srcRect l="7100" r="50551"/>
          <a:stretch/>
        </p:blipFill>
        <p:spPr bwMode="auto">
          <a:xfrm>
            <a:off x="4860032" y="1485931"/>
            <a:ext cx="4104456" cy="3240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625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07504" y="1383739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u="sng" dirty="0" smtClean="0">
                <a:ea typeface="Calibri"/>
                <a:cs typeface="Calibri"/>
              </a:rPr>
              <a:t>Wprowadzenie do projektu</a:t>
            </a:r>
          </a:p>
          <a:p>
            <a:pPr marL="25650" lvl="0" algn="ctr"/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Představení projektu</a:t>
            </a:r>
            <a:endParaRPr lang="pl-PL" sz="3200" u="sng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07505" y="2460958"/>
            <a:ext cx="9036494" cy="3560330"/>
          </a:xfrm>
        </p:spPr>
        <p:txBody>
          <a:bodyPr>
            <a:normAutofit/>
          </a:bodyPr>
          <a:lstStyle/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000" b="1" smtClean="0"/>
              <a:t>Działanie </a:t>
            </a:r>
            <a:r>
              <a:rPr lang="pl-PL" sz="2000" b="1" dirty="0"/>
              <a:t>kluczowe </a:t>
            </a:r>
            <a:r>
              <a:rPr lang="pl-PL" sz="2000" b="1" dirty="0" smtClean="0"/>
              <a:t>projektu nr 6 </a:t>
            </a:r>
            <a:r>
              <a:rPr lang="pl-PL" sz="2000" b="1" dirty="0"/>
              <a:t>	</a:t>
            </a:r>
            <a:r>
              <a:rPr lang="pl-PL" sz="2000" b="1" dirty="0" err="1" smtClean="0">
                <a:solidFill>
                  <a:srgbClr val="0070C0"/>
                </a:solidFill>
              </a:rPr>
              <a:t>Klíčová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aktivita</a:t>
            </a:r>
            <a:r>
              <a:rPr lang="pl-PL" sz="2000" b="1" dirty="0" smtClean="0">
                <a:solidFill>
                  <a:srgbClr val="0070C0"/>
                </a:solidFill>
              </a:rPr>
              <a:t> projektu č. 6</a:t>
            </a:r>
          </a:p>
          <a:p>
            <a:pPr marL="285750" indent="-28575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</a:pPr>
            <a:endParaRPr lang="pl-PL" sz="1600" b="1" dirty="0" smtClean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/>
              <a:t>Uroczyste otwarcie poszczególnych wybudowanych / zrekonstruowanych obiektów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 err="1">
                <a:solidFill>
                  <a:srgbClr val="0070C0"/>
                </a:solidFill>
              </a:rPr>
              <a:t>Slavnostní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otevření</a:t>
            </a:r>
            <a:r>
              <a:rPr lang="pl-PL" sz="1600" b="1" dirty="0">
                <a:solidFill>
                  <a:srgbClr val="0070C0"/>
                </a:solidFill>
              </a:rPr>
              <a:t> / </a:t>
            </a:r>
            <a:r>
              <a:rPr lang="pl-PL" sz="1600" b="1" dirty="0" err="1">
                <a:solidFill>
                  <a:srgbClr val="0070C0"/>
                </a:solidFill>
              </a:rPr>
              <a:t>zpřísputnění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jednotlivých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vybudovaných</a:t>
            </a:r>
            <a:r>
              <a:rPr lang="pl-PL" sz="1600" b="1" dirty="0">
                <a:solidFill>
                  <a:srgbClr val="0070C0"/>
                </a:solidFill>
              </a:rPr>
              <a:t> / </a:t>
            </a:r>
            <a:r>
              <a:rPr lang="pl-PL" sz="1600" b="1" dirty="0" err="1">
                <a:solidFill>
                  <a:srgbClr val="0070C0"/>
                </a:solidFill>
              </a:rPr>
              <a:t>zrekonstruovaných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objektů</a:t>
            </a:r>
            <a:endParaRPr lang="pl-PL" sz="1600" b="1" dirty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800" b="1" dirty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/>
              <a:t>Wstępna (rozpoczynająca) konferencja </a:t>
            </a:r>
            <a:r>
              <a:rPr lang="pl-PL" sz="1200" b="1" dirty="0"/>
              <a:t>(</a:t>
            </a:r>
            <a:r>
              <a:rPr lang="pl-PL" sz="1200" b="1" dirty="0" err="1"/>
              <a:t>Ostrava</a:t>
            </a:r>
            <a:r>
              <a:rPr lang="pl-PL" sz="1200" b="1" dirty="0"/>
              <a:t> – </a:t>
            </a:r>
            <a:r>
              <a:rPr lang="pl-PL" sz="1200" b="1" dirty="0" err="1"/>
              <a:t>Dolní</a:t>
            </a:r>
            <a:r>
              <a:rPr lang="pl-PL" sz="1200" b="1" dirty="0"/>
              <a:t> </a:t>
            </a:r>
            <a:r>
              <a:rPr lang="pl-PL" sz="1200" b="1" dirty="0" err="1"/>
              <a:t>oblast</a:t>
            </a:r>
            <a:r>
              <a:rPr lang="pl-PL" sz="1200" b="1" dirty="0"/>
              <a:t> </a:t>
            </a:r>
            <a:r>
              <a:rPr lang="pl-PL" sz="1200" b="1" dirty="0" err="1"/>
              <a:t>Vítkovice</a:t>
            </a:r>
            <a:r>
              <a:rPr lang="pl-PL" sz="1200" b="1" dirty="0"/>
              <a:t>)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 err="1">
                <a:solidFill>
                  <a:srgbClr val="0070C0"/>
                </a:solidFill>
              </a:rPr>
              <a:t>Úvodní</a:t>
            </a:r>
            <a:r>
              <a:rPr lang="pl-PL" sz="1600" b="1" dirty="0">
                <a:solidFill>
                  <a:srgbClr val="0070C0"/>
                </a:solidFill>
              </a:rPr>
              <a:t> (</a:t>
            </a:r>
            <a:r>
              <a:rPr lang="pl-PL" sz="1600" b="1" dirty="0" err="1">
                <a:solidFill>
                  <a:srgbClr val="0070C0"/>
                </a:solidFill>
              </a:rPr>
              <a:t>představující</a:t>
            </a:r>
            <a:r>
              <a:rPr lang="pl-PL" sz="1600" b="1" dirty="0">
                <a:solidFill>
                  <a:srgbClr val="0070C0"/>
                </a:solidFill>
              </a:rPr>
              <a:t>) </a:t>
            </a:r>
            <a:r>
              <a:rPr lang="pl-PL" sz="1600" b="1" dirty="0" err="1">
                <a:solidFill>
                  <a:srgbClr val="0070C0"/>
                </a:solidFill>
              </a:rPr>
              <a:t>konference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200" b="1" dirty="0">
                <a:solidFill>
                  <a:srgbClr val="0070C0"/>
                </a:solidFill>
              </a:rPr>
              <a:t>(</a:t>
            </a:r>
            <a:r>
              <a:rPr lang="pl-PL" sz="1200" b="1" dirty="0" err="1">
                <a:solidFill>
                  <a:srgbClr val="0070C0"/>
                </a:solidFill>
              </a:rPr>
              <a:t>Ostrava</a:t>
            </a:r>
            <a:r>
              <a:rPr lang="pl-PL" sz="1200" b="1" dirty="0">
                <a:solidFill>
                  <a:srgbClr val="0070C0"/>
                </a:solidFill>
              </a:rPr>
              <a:t> – </a:t>
            </a:r>
            <a:r>
              <a:rPr lang="pl-PL" sz="1200" b="1" dirty="0" err="1">
                <a:solidFill>
                  <a:srgbClr val="0070C0"/>
                </a:solidFill>
              </a:rPr>
              <a:t>Dolní</a:t>
            </a:r>
            <a:r>
              <a:rPr lang="pl-PL" sz="1200" b="1" dirty="0">
                <a:solidFill>
                  <a:srgbClr val="0070C0"/>
                </a:solidFill>
              </a:rPr>
              <a:t> </a:t>
            </a:r>
            <a:r>
              <a:rPr lang="pl-PL" sz="1200" b="1" dirty="0" err="1">
                <a:solidFill>
                  <a:srgbClr val="0070C0"/>
                </a:solidFill>
              </a:rPr>
              <a:t>oblast</a:t>
            </a:r>
            <a:r>
              <a:rPr lang="pl-PL" sz="1200" b="1" dirty="0">
                <a:solidFill>
                  <a:srgbClr val="0070C0"/>
                </a:solidFill>
              </a:rPr>
              <a:t> </a:t>
            </a:r>
            <a:r>
              <a:rPr lang="pl-PL" sz="1200" b="1" dirty="0" err="1">
                <a:solidFill>
                  <a:srgbClr val="0070C0"/>
                </a:solidFill>
              </a:rPr>
              <a:t>Vítkovice</a:t>
            </a:r>
            <a:r>
              <a:rPr lang="pl-PL" sz="1200" b="1" dirty="0">
                <a:solidFill>
                  <a:srgbClr val="0070C0"/>
                </a:solidFill>
              </a:rPr>
              <a:t>)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2000" b="1" dirty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/>
              <a:t>Wspólne spotkania / wyjazdy </a:t>
            </a:r>
            <a:r>
              <a:rPr lang="pl-PL" sz="1600" b="1" dirty="0" smtClean="0"/>
              <a:t>pilotażowe </a:t>
            </a:r>
            <a:r>
              <a:rPr lang="pl-PL" sz="1600" b="1" dirty="0"/>
              <a:t>„funkcjonalność” stworzonego produktu turystycznego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 err="1">
                <a:solidFill>
                  <a:srgbClr val="0070C0"/>
                </a:solidFill>
              </a:rPr>
              <a:t>Společná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setkání</a:t>
            </a:r>
            <a:r>
              <a:rPr lang="pl-PL" sz="1600" b="1" dirty="0">
                <a:solidFill>
                  <a:srgbClr val="0070C0"/>
                </a:solidFill>
              </a:rPr>
              <a:t> / </a:t>
            </a:r>
            <a:r>
              <a:rPr lang="pl-PL" sz="1600" b="1" dirty="0" err="1">
                <a:solidFill>
                  <a:srgbClr val="0070C0"/>
                </a:solidFill>
              </a:rPr>
              <a:t>výlety</a:t>
            </a:r>
            <a:r>
              <a:rPr lang="pl-PL" sz="1600" b="1" dirty="0">
                <a:solidFill>
                  <a:srgbClr val="0070C0"/>
                </a:solidFill>
              </a:rPr>
              <a:t> k </a:t>
            </a:r>
            <a:r>
              <a:rPr lang="pl-PL" sz="1600" b="1" dirty="0" err="1">
                <a:solidFill>
                  <a:srgbClr val="0070C0"/>
                </a:solidFill>
              </a:rPr>
              <a:t>pilotnímu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ověření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funkčnosti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vytvořeného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err="1">
                <a:solidFill>
                  <a:srgbClr val="0070C0"/>
                </a:solidFill>
              </a:rPr>
              <a:t>turistického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600" b="1" dirty="0" smtClean="0">
                <a:solidFill>
                  <a:srgbClr val="0070C0"/>
                </a:solidFill>
              </a:rPr>
              <a:t>produktu</a:t>
            </a:r>
            <a:endParaRPr lang="pl-PL" sz="1600" b="1" dirty="0">
              <a:solidFill>
                <a:srgbClr val="0070C0"/>
              </a:solidFill>
            </a:endParaRPr>
          </a:p>
          <a:p>
            <a:pPr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</a:pPr>
            <a:endParaRPr lang="pl-PL" sz="2000" b="1" dirty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 smtClean="0"/>
              <a:t>Konferencja </a:t>
            </a:r>
            <a:r>
              <a:rPr lang="pl-PL" sz="1600" b="1" dirty="0"/>
              <a:t>końcowa – podsumowanie </a:t>
            </a:r>
            <a:r>
              <a:rPr lang="pl-PL" sz="1200" b="1" dirty="0"/>
              <a:t>(Miasto Wodzisław </a:t>
            </a:r>
            <a:r>
              <a:rPr lang="pl-PL" sz="1200" b="1" dirty="0" smtClean="0"/>
              <a:t>Śląski)</a:t>
            </a:r>
            <a:endParaRPr lang="pl-PL" sz="1200" b="1" dirty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600" b="1" dirty="0" err="1">
                <a:solidFill>
                  <a:srgbClr val="0070C0"/>
                </a:solidFill>
              </a:rPr>
              <a:t>Závěrečná</a:t>
            </a:r>
            <a:r>
              <a:rPr lang="pl-PL" sz="1600" b="1" dirty="0">
                <a:solidFill>
                  <a:srgbClr val="0070C0"/>
                </a:solidFill>
              </a:rPr>
              <a:t> (</a:t>
            </a:r>
            <a:r>
              <a:rPr lang="pl-PL" sz="1600" b="1" dirty="0" err="1">
                <a:solidFill>
                  <a:srgbClr val="0070C0"/>
                </a:solidFill>
              </a:rPr>
              <a:t>hodnotící</a:t>
            </a:r>
            <a:r>
              <a:rPr lang="pl-PL" sz="1600" b="1" dirty="0">
                <a:solidFill>
                  <a:srgbClr val="0070C0"/>
                </a:solidFill>
              </a:rPr>
              <a:t>) </a:t>
            </a:r>
            <a:r>
              <a:rPr lang="pl-PL" sz="1600" b="1" dirty="0" err="1">
                <a:solidFill>
                  <a:srgbClr val="0070C0"/>
                </a:solidFill>
              </a:rPr>
              <a:t>konference</a:t>
            </a:r>
            <a:r>
              <a:rPr lang="pl-PL" sz="1600" b="1" dirty="0">
                <a:solidFill>
                  <a:srgbClr val="0070C0"/>
                </a:solidFill>
              </a:rPr>
              <a:t> </a:t>
            </a:r>
            <a:r>
              <a:rPr lang="pl-PL" sz="1200" b="1" dirty="0">
                <a:solidFill>
                  <a:srgbClr val="0070C0"/>
                </a:solidFill>
              </a:rPr>
              <a:t>(Miasto Wodzisław </a:t>
            </a:r>
            <a:r>
              <a:rPr lang="pl-PL" sz="1200" b="1" dirty="0" smtClean="0">
                <a:solidFill>
                  <a:srgbClr val="0070C0"/>
                </a:solidFill>
              </a:rPr>
              <a:t>Śląski)</a:t>
            </a:r>
            <a:endParaRPr lang="pl-PL" sz="2000" b="1" dirty="0" smtClean="0">
              <a:solidFill>
                <a:srgbClr val="0070C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46" y="4221088"/>
            <a:ext cx="45783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771" y="1383739"/>
            <a:ext cx="1530693" cy="146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013176"/>
            <a:ext cx="45783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394" y="5733081"/>
            <a:ext cx="45783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30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07504" y="1383739"/>
            <a:ext cx="8928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pl-PL" sz="2400" i="1" u="sng" dirty="0" smtClean="0">
                <a:solidFill>
                  <a:prstClr val="black"/>
                </a:solidFill>
              </a:rPr>
              <a:t>Omówienie zasad współpracy z potencjalnymi obiektami na szlaku</a:t>
            </a:r>
          </a:p>
          <a:p>
            <a:pPr lvl="0" algn="ctr">
              <a:spcBef>
                <a:spcPct val="20000"/>
              </a:spcBef>
            </a:pPr>
            <a:r>
              <a:rPr lang="pl-PL" sz="2400" i="1" u="sng" dirty="0" err="1" smtClean="0">
                <a:solidFill>
                  <a:srgbClr val="0070C0"/>
                </a:solidFill>
              </a:rPr>
              <a:t>Představení</a:t>
            </a:r>
            <a:r>
              <a:rPr lang="pl-PL" sz="2400" i="1" u="sng" dirty="0" smtClean="0">
                <a:solidFill>
                  <a:srgbClr val="0070C0"/>
                </a:solidFill>
              </a:rPr>
              <a:t> </a:t>
            </a:r>
            <a:r>
              <a:rPr lang="pl-PL" sz="2400" i="1" u="sng" dirty="0" err="1" smtClean="0">
                <a:solidFill>
                  <a:srgbClr val="0070C0"/>
                </a:solidFill>
              </a:rPr>
              <a:t>zákl</a:t>
            </a:r>
            <a:r>
              <a:rPr lang="pl-PL" sz="2400" i="1" u="sng" dirty="0" smtClean="0">
                <a:solidFill>
                  <a:srgbClr val="0070C0"/>
                </a:solidFill>
              </a:rPr>
              <a:t>. </a:t>
            </a:r>
            <a:r>
              <a:rPr lang="pl-PL" sz="2400" i="1" u="sng" dirty="0" err="1" smtClean="0">
                <a:solidFill>
                  <a:srgbClr val="0070C0"/>
                </a:solidFill>
              </a:rPr>
              <a:t>principů</a:t>
            </a:r>
            <a:r>
              <a:rPr lang="pl-PL" sz="2400" i="1" u="sng" dirty="0" smtClean="0">
                <a:solidFill>
                  <a:srgbClr val="0070C0"/>
                </a:solidFill>
              </a:rPr>
              <a:t> </a:t>
            </a:r>
            <a:r>
              <a:rPr lang="pl-PL" sz="2400" i="1" u="sng" dirty="0" err="1" smtClean="0">
                <a:solidFill>
                  <a:srgbClr val="0070C0"/>
                </a:solidFill>
              </a:rPr>
              <a:t>spolupráce</a:t>
            </a:r>
            <a:r>
              <a:rPr lang="pl-PL" sz="2400" i="1" u="sng" dirty="0" smtClean="0">
                <a:solidFill>
                  <a:srgbClr val="0070C0"/>
                </a:solidFill>
              </a:rPr>
              <a:t> s </a:t>
            </a:r>
            <a:r>
              <a:rPr lang="pl-PL" sz="2400" i="1" u="sng" dirty="0" err="1" smtClean="0">
                <a:solidFill>
                  <a:srgbClr val="0070C0"/>
                </a:solidFill>
              </a:rPr>
              <a:t>potenc</a:t>
            </a:r>
            <a:r>
              <a:rPr lang="pl-PL" sz="2400" i="1" u="sng" dirty="0" smtClean="0">
                <a:solidFill>
                  <a:srgbClr val="0070C0"/>
                </a:solidFill>
              </a:rPr>
              <a:t>. </a:t>
            </a:r>
            <a:r>
              <a:rPr lang="pl-PL" sz="2400" i="1" u="sng" dirty="0" err="1" smtClean="0">
                <a:solidFill>
                  <a:srgbClr val="0070C0"/>
                </a:solidFill>
              </a:rPr>
              <a:t>subjekty</a:t>
            </a:r>
            <a:r>
              <a:rPr lang="pl-PL" sz="2400" i="1" u="sng" dirty="0" smtClean="0">
                <a:solidFill>
                  <a:srgbClr val="0070C0"/>
                </a:solidFill>
              </a:rPr>
              <a:t> </a:t>
            </a:r>
            <a:r>
              <a:rPr lang="pl-PL" sz="2400" i="1" u="sng" dirty="0" err="1" smtClean="0">
                <a:solidFill>
                  <a:srgbClr val="0070C0"/>
                </a:solidFill>
              </a:rPr>
              <a:t>tvořící</a:t>
            </a:r>
            <a:r>
              <a:rPr lang="pl-PL" sz="2400" i="1" u="sng" dirty="0" smtClean="0">
                <a:solidFill>
                  <a:srgbClr val="0070C0"/>
                </a:solidFill>
              </a:rPr>
              <a:t> </a:t>
            </a:r>
            <a:r>
              <a:rPr lang="pl-PL" sz="2400" i="1" u="sng" dirty="0" err="1" smtClean="0">
                <a:solidFill>
                  <a:srgbClr val="0070C0"/>
                </a:solidFill>
              </a:rPr>
              <a:t>stezku</a:t>
            </a:r>
            <a:endParaRPr lang="pl-PL" sz="3200" u="sng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07505" y="2420888"/>
            <a:ext cx="9036494" cy="36004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000" b="1" dirty="0" smtClean="0"/>
              <a:t>Lista potencjalnych PL obiektów szlaku       </a:t>
            </a:r>
            <a:r>
              <a:rPr lang="pl-PL" sz="2000" b="1" dirty="0" err="1" smtClean="0">
                <a:solidFill>
                  <a:srgbClr val="0070C0"/>
                </a:solidFill>
              </a:rPr>
              <a:t>Seznam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potenciálních</a:t>
            </a:r>
            <a:r>
              <a:rPr lang="pl-PL" sz="2000" b="1" dirty="0" smtClean="0">
                <a:solidFill>
                  <a:srgbClr val="0070C0"/>
                </a:solidFill>
              </a:rPr>
              <a:t> PL </a:t>
            </a:r>
            <a:r>
              <a:rPr lang="pl-PL" sz="2000" b="1" dirty="0" err="1" smtClean="0">
                <a:solidFill>
                  <a:srgbClr val="0070C0"/>
                </a:solidFill>
              </a:rPr>
              <a:t>subjektů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stezky</a:t>
            </a:r>
            <a:endParaRPr lang="pl-PL" sz="2000" b="1" dirty="0" smtClean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1000" b="1" dirty="0" smtClean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u="sng" dirty="0" smtClean="0"/>
              <a:t>Powiat </a:t>
            </a:r>
            <a:r>
              <a:rPr lang="pl-PL" sz="1400" u="sng" dirty="0" smtClean="0">
                <a:solidFill>
                  <a:srgbClr val="0070C0"/>
                </a:solidFill>
              </a:rPr>
              <a:t>okres </a:t>
            </a:r>
            <a:r>
              <a:rPr lang="pl-PL" sz="1400" u="sng" dirty="0" smtClean="0"/>
              <a:t>raciborski:</a:t>
            </a:r>
            <a:r>
              <a:rPr lang="pl-PL" sz="1600" dirty="0" smtClean="0"/>
              <a:t>	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smtClean="0">
                <a:solidFill>
                  <a:srgbClr val="00B050"/>
                </a:solidFill>
              </a:rPr>
              <a:t>Gmina Kornowac – platforma widokowa i wieża widokowa Pogrzebień (2x)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smtClean="0">
                <a:solidFill>
                  <a:srgbClr val="00B050"/>
                </a:solidFill>
              </a:rPr>
              <a:t>Miasto Racibórz – platforma widokowa w Arboretum Bramy Morawskiej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smtClean="0">
                <a:solidFill>
                  <a:srgbClr val="00B050"/>
                </a:solidFill>
              </a:rPr>
              <a:t>Gmina Pietrowice Wielkie – wieża widokowa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smtClean="0"/>
              <a:t>Gmina Krzyżanowice – wieża widokowa „Graniczne Meandry Odry”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smtClean="0"/>
              <a:t>Gmina Krzyżanowice – platforma widokowa na wieży ruin zamku w Tworkowie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1400" dirty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u="sng" dirty="0"/>
              <a:t>Powiat </a:t>
            </a:r>
            <a:r>
              <a:rPr lang="pl-PL" sz="1400" u="sng" dirty="0">
                <a:solidFill>
                  <a:srgbClr val="0070C0"/>
                </a:solidFill>
              </a:rPr>
              <a:t>okres </a:t>
            </a:r>
            <a:r>
              <a:rPr lang="pl-PL" sz="1400" u="sng" dirty="0" smtClean="0"/>
              <a:t>wodzisławski: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smtClean="0">
                <a:solidFill>
                  <a:srgbClr val="00B050"/>
                </a:solidFill>
              </a:rPr>
              <a:t>Gmina Lubomia – platforma widokowa w sołectwie Grabówka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smtClean="0">
                <a:solidFill>
                  <a:srgbClr val="00B050"/>
                </a:solidFill>
              </a:rPr>
              <a:t>Gmina Mszana – dwupoziomowa platforma widokowa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smtClean="0">
                <a:solidFill>
                  <a:srgbClr val="00B050"/>
                </a:solidFill>
              </a:rPr>
              <a:t>Miasto Wodzisław Śląski – neogotycka wieża – Baszta Rycerska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smtClean="0"/>
              <a:t>						</a:t>
            </a:r>
            <a:endParaRPr lang="pl-PL" sz="1400" dirty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u="sng" dirty="0"/>
              <a:t>Powiat </a:t>
            </a:r>
            <a:r>
              <a:rPr lang="pl-PL" sz="1400" u="sng" dirty="0">
                <a:solidFill>
                  <a:srgbClr val="0070C0"/>
                </a:solidFill>
              </a:rPr>
              <a:t>okres </a:t>
            </a:r>
            <a:r>
              <a:rPr lang="pl-PL" sz="1400" u="sng" dirty="0" smtClean="0"/>
              <a:t>głubczycki:</a:t>
            </a:r>
            <a:endParaRPr lang="pl-PL" sz="1400" u="sng" dirty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smtClean="0">
                <a:solidFill>
                  <a:srgbClr val="00B050"/>
                </a:solidFill>
              </a:rPr>
              <a:t>Miasto Baborów </a:t>
            </a:r>
            <a:r>
              <a:rPr lang="pl-PL" sz="1400" dirty="0">
                <a:solidFill>
                  <a:srgbClr val="00B050"/>
                </a:solidFill>
              </a:rPr>
              <a:t>– </a:t>
            </a:r>
            <a:r>
              <a:rPr lang="pl-PL" sz="1400" dirty="0" smtClean="0">
                <a:solidFill>
                  <a:srgbClr val="00B050"/>
                </a:solidFill>
              </a:rPr>
              <a:t>wieża widokowa			</a:t>
            </a:r>
            <a:r>
              <a:rPr lang="pl-PL" sz="1400" b="1" dirty="0" smtClean="0"/>
              <a:t> </a:t>
            </a:r>
            <a:r>
              <a:rPr lang="pl-PL" sz="1900" b="1" u="dbl" dirty="0" smtClean="0"/>
              <a:t>CAŁOŚĆ </a:t>
            </a:r>
            <a:r>
              <a:rPr lang="pl-PL" sz="1900" b="1" u="dbl" dirty="0" smtClean="0">
                <a:solidFill>
                  <a:srgbClr val="0070C0"/>
                </a:solidFill>
              </a:rPr>
              <a:t>CELKEM ..... </a:t>
            </a:r>
            <a:r>
              <a:rPr lang="pl-PL" sz="1900" b="1" u="dbl" dirty="0" smtClean="0"/>
              <a:t>12 obiektów </a:t>
            </a:r>
            <a:r>
              <a:rPr lang="pl-PL" sz="1900" b="1" u="dbl" dirty="0" err="1" smtClean="0">
                <a:solidFill>
                  <a:srgbClr val="0070C0"/>
                </a:solidFill>
              </a:rPr>
              <a:t>objektů</a:t>
            </a:r>
            <a:endParaRPr lang="pl-PL" sz="1900" u="dbl" dirty="0">
              <a:solidFill>
                <a:srgbClr val="00B05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smtClean="0"/>
              <a:t>Miasto Głubczyce </a:t>
            </a:r>
            <a:r>
              <a:rPr lang="pl-PL" sz="1400" dirty="0"/>
              <a:t>– </a:t>
            </a:r>
            <a:r>
              <a:rPr lang="pl-PL" sz="1400" dirty="0" smtClean="0"/>
              <a:t>wieża ratuszowa miejska</a:t>
            </a:r>
            <a:endParaRPr lang="pl-PL" sz="1400" dirty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smtClean="0"/>
              <a:t>Gmina Branice – wieża widokowa we Włodzieninie</a:t>
            </a:r>
            <a:endParaRPr lang="pl-PL" sz="1400" dirty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1400" dirty="0" smtClean="0"/>
          </a:p>
        </p:txBody>
      </p:sp>
    </p:spTree>
    <p:extLst>
      <p:ext uri="{BB962C8B-B14F-4D97-AF65-F5344CB8AC3E}">
        <p14:creationId xmlns:p14="http://schemas.microsoft.com/office/powerpoint/2010/main" val="113400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223627" y="1557792"/>
            <a:ext cx="669674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u="sng" dirty="0" smtClean="0">
                <a:ea typeface="Calibri"/>
                <a:cs typeface="Calibri"/>
              </a:rPr>
              <a:t>Początki powstania koncepcji szlaku</a:t>
            </a:r>
          </a:p>
          <a:p>
            <a:pPr marL="25650" lvl="0" algn="ctr"/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Počátky vzniku koncepce stezky</a:t>
            </a:r>
            <a:endParaRPr lang="pl-PL" sz="3200" u="sng" dirty="0" smtClean="0"/>
          </a:p>
          <a:p>
            <a:pPr marL="514350" lvl="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51519" y="2780928"/>
            <a:ext cx="8788183" cy="316835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sz="2400" b="1" i="1" dirty="0" smtClean="0"/>
              <a:t>Rozwój strategiczny Euroregionu </a:t>
            </a:r>
            <a:r>
              <a:rPr lang="pl-PL" sz="2400" b="1" i="1" dirty="0" err="1" smtClean="0"/>
              <a:t>Silesia</a:t>
            </a:r>
            <a:r>
              <a:rPr lang="pl-PL" sz="2400" b="1" i="1" dirty="0" smtClean="0"/>
              <a:t> </a:t>
            </a:r>
          </a:p>
          <a:p>
            <a:pPr marL="0" indent="0" algn="ctr">
              <a:buNone/>
            </a:pPr>
            <a:r>
              <a:rPr lang="pl-PL" sz="2400" b="1" i="1" dirty="0" err="1" smtClean="0">
                <a:solidFill>
                  <a:srgbClr val="0070C0"/>
                </a:solidFill>
              </a:rPr>
              <a:t>Strategický</a:t>
            </a:r>
            <a:r>
              <a:rPr lang="pl-PL" sz="2400" b="1" i="1" dirty="0" smtClean="0">
                <a:solidFill>
                  <a:srgbClr val="0070C0"/>
                </a:solidFill>
              </a:rPr>
              <a:t> </a:t>
            </a:r>
            <a:r>
              <a:rPr lang="pl-PL" sz="2400" b="1" i="1" dirty="0" err="1" smtClean="0">
                <a:solidFill>
                  <a:srgbClr val="0070C0"/>
                </a:solidFill>
              </a:rPr>
              <a:t>rozvoj</a:t>
            </a:r>
            <a:r>
              <a:rPr lang="pl-PL" sz="2400" b="1" i="1" dirty="0" smtClean="0">
                <a:solidFill>
                  <a:srgbClr val="0070C0"/>
                </a:solidFill>
              </a:rPr>
              <a:t> Euroregionu </a:t>
            </a:r>
            <a:r>
              <a:rPr lang="pl-PL" sz="2400" b="1" i="1" dirty="0" err="1" smtClean="0">
                <a:solidFill>
                  <a:srgbClr val="0070C0"/>
                </a:solidFill>
              </a:rPr>
              <a:t>Silesia</a:t>
            </a:r>
            <a:r>
              <a:rPr lang="pl-PL" sz="2400" b="1" i="1" dirty="0" smtClean="0"/>
              <a:t> </a:t>
            </a:r>
          </a:p>
          <a:p>
            <a:pPr marL="0" indent="0" algn="ctr">
              <a:buNone/>
            </a:pPr>
            <a:endParaRPr lang="pl-PL" sz="2400" b="1" dirty="0" smtClean="0"/>
          </a:p>
          <a:p>
            <a:r>
              <a:rPr lang="pl-PL" sz="1800" dirty="0" smtClean="0"/>
              <a:t>prace przy Strategii rozwoju Euroregionu </a:t>
            </a:r>
            <a:r>
              <a:rPr lang="pl-PL" sz="1800" dirty="0" err="1" smtClean="0"/>
              <a:t>Silesia</a:t>
            </a:r>
            <a:r>
              <a:rPr lang="pl-PL" sz="1800" dirty="0" smtClean="0"/>
              <a:t> na lata 2014-2020 trwały w okresie 2013-2014</a:t>
            </a:r>
          </a:p>
          <a:p>
            <a:r>
              <a:rPr lang="pl-PL" sz="1800" dirty="0" smtClean="0"/>
              <a:t>zdefiniowanie konkretnego działania w części projektowej Strategii:</a:t>
            </a:r>
          </a:p>
          <a:p>
            <a:pPr marL="457200" lvl="1" indent="0">
              <a:buNone/>
            </a:pPr>
            <a:r>
              <a:rPr lang="pl-PL" sz="1400" dirty="0" smtClean="0"/>
              <a:t>II.3 – Zwiększenie atrakcyjności Euroregionu </a:t>
            </a:r>
            <a:r>
              <a:rPr lang="pl-PL" sz="1400" dirty="0" err="1" smtClean="0"/>
              <a:t>Silesia</a:t>
            </a:r>
            <a:endParaRPr lang="pl-PL" sz="1400" dirty="0" smtClean="0"/>
          </a:p>
          <a:p>
            <a:pPr marL="457200" lvl="1" indent="0">
              <a:buNone/>
            </a:pPr>
            <a:r>
              <a:rPr lang="pl-PL" sz="1400" dirty="0" smtClean="0"/>
              <a:t>III.3.1.1 – Wieże widokowe na obszarze Euroregionu </a:t>
            </a:r>
            <a:r>
              <a:rPr lang="pl-PL" sz="1400" dirty="0" err="1" smtClean="0"/>
              <a:t>Silesia</a:t>
            </a:r>
            <a:endParaRPr lang="pl-PL" sz="1400" dirty="0" smtClean="0"/>
          </a:p>
          <a:p>
            <a:r>
              <a:rPr lang="pl-PL" sz="1800" dirty="0" err="1" smtClean="0">
                <a:solidFill>
                  <a:srgbClr val="0070C0"/>
                </a:solidFill>
              </a:rPr>
              <a:t>tvorba</a:t>
            </a:r>
            <a:r>
              <a:rPr lang="pl-PL" sz="1800" dirty="0" smtClean="0">
                <a:solidFill>
                  <a:srgbClr val="0070C0"/>
                </a:solidFill>
              </a:rPr>
              <a:t> Strategie </a:t>
            </a:r>
            <a:r>
              <a:rPr lang="pl-PL" sz="1800" dirty="0" err="1" smtClean="0">
                <a:solidFill>
                  <a:srgbClr val="0070C0"/>
                </a:solidFill>
              </a:rPr>
              <a:t>rozvoje</a:t>
            </a:r>
            <a:r>
              <a:rPr lang="pl-PL" sz="1800" dirty="0" smtClean="0">
                <a:solidFill>
                  <a:srgbClr val="0070C0"/>
                </a:solidFill>
              </a:rPr>
              <a:t> Euroregionu </a:t>
            </a:r>
            <a:r>
              <a:rPr lang="pl-PL" sz="1800" dirty="0" err="1" smtClean="0">
                <a:solidFill>
                  <a:srgbClr val="0070C0"/>
                </a:solidFill>
              </a:rPr>
              <a:t>Silesia</a:t>
            </a:r>
            <a:r>
              <a:rPr lang="pl-PL" sz="1800" dirty="0" smtClean="0">
                <a:solidFill>
                  <a:srgbClr val="0070C0"/>
                </a:solidFill>
              </a:rPr>
              <a:t> na </a:t>
            </a:r>
            <a:r>
              <a:rPr lang="pl-PL" sz="1800" dirty="0" err="1" smtClean="0">
                <a:solidFill>
                  <a:srgbClr val="0070C0"/>
                </a:solidFill>
              </a:rPr>
              <a:t>období</a:t>
            </a:r>
            <a:r>
              <a:rPr lang="pl-PL" sz="1800" dirty="0" smtClean="0">
                <a:solidFill>
                  <a:srgbClr val="0070C0"/>
                </a:solidFill>
              </a:rPr>
              <a:t> 2014-2020 v </a:t>
            </a:r>
            <a:r>
              <a:rPr lang="pl-PL" sz="1800" dirty="0" err="1" smtClean="0">
                <a:solidFill>
                  <a:srgbClr val="0070C0"/>
                </a:solidFill>
              </a:rPr>
              <a:t>letech</a:t>
            </a:r>
            <a:r>
              <a:rPr lang="pl-PL" sz="1800" dirty="0" smtClean="0">
                <a:solidFill>
                  <a:srgbClr val="0070C0"/>
                </a:solidFill>
              </a:rPr>
              <a:t> 2013-2014</a:t>
            </a:r>
          </a:p>
          <a:p>
            <a:r>
              <a:rPr lang="pl-PL" sz="1800" dirty="0" err="1" smtClean="0">
                <a:solidFill>
                  <a:srgbClr val="0070C0"/>
                </a:solidFill>
              </a:rPr>
              <a:t>nadefinování</a:t>
            </a:r>
            <a:r>
              <a:rPr lang="pl-PL" sz="1800" dirty="0" smtClean="0">
                <a:solidFill>
                  <a:srgbClr val="0070C0"/>
                </a:solidFill>
              </a:rPr>
              <a:t> </a:t>
            </a:r>
            <a:r>
              <a:rPr lang="pl-PL" sz="1800" dirty="0" err="1" smtClean="0">
                <a:solidFill>
                  <a:srgbClr val="0070C0"/>
                </a:solidFill>
              </a:rPr>
              <a:t>konkrétního</a:t>
            </a:r>
            <a:r>
              <a:rPr lang="pl-PL" sz="1800" dirty="0" smtClean="0">
                <a:solidFill>
                  <a:srgbClr val="0070C0"/>
                </a:solidFill>
              </a:rPr>
              <a:t> </a:t>
            </a:r>
            <a:r>
              <a:rPr lang="pl-PL" sz="1800" dirty="0" err="1" smtClean="0">
                <a:solidFill>
                  <a:srgbClr val="0070C0"/>
                </a:solidFill>
              </a:rPr>
              <a:t>opatření</a:t>
            </a:r>
            <a:r>
              <a:rPr lang="pl-PL" sz="1800" dirty="0" smtClean="0">
                <a:solidFill>
                  <a:srgbClr val="0070C0"/>
                </a:solidFill>
              </a:rPr>
              <a:t> v </a:t>
            </a:r>
            <a:r>
              <a:rPr lang="pl-PL" sz="1800" dirty="0" err="1" smtClean="0">
                <a:solidFill>
                  <a:srgbClr val="0070C0"/>
                </a:solidFill>
              </a:rPr>
              <a:t>návrhové</a:t>
            </a:r>
            <a:r>
              <a:rPr lang="pl-PL" sz="1800" dirty="0" smtClean="0">
                <a:solidFill>
                  <a:srgbClr val="0070C0"/>
                </a:solidFill>
              </a:rPr>
              <a:t> </a:t>
            </a:r>
            <a:r>
              <a:rPr lang="pl-PL" sz="1800" dirty="0" err="1" smtClean="0">
                <a:solidFill>
                  <a:srgbClr val="0070C0"/>
                </a:solidFill>
              </a:rPr>
              <a:t>části</a:t>
            </a:r>
            <a:r>
              <a:rPr lang="pl-PL" sz="1800" dirty="0" smtClean="0">
                <a:solidFill>
                  <a:srgbClr val="0070C0"/>
                </a:solidFill>
              </a:rPr>
              <a:t> Strategie:</a:t>
            </a:r>
          </a:p>
          <a:p>
            <a:pPr marL="457200" lvl="1" indent="0">
              <a:buNone/>
            </a:pPr>
            <a:r>
              <a:rPr lang="pl-PL" sz="1400" dirty="0" smtClean="0">
                <a:solidFill>
                  <a:srgbClr val="0070C0"/>
                </a:solidFill>
              </a:rPr>
              <a:t>II.3 – </a:t>
            </a:r>
            <a:r>
              <a:rPr lang="pl-PL" sz="1400" dirty="0" err="1" smtClean="0">
                <a:solidFill>
                  <a:srgbClr val="0070C0"/>
                </a:solidFill>
              </a:rPr>
              <a:t>Zvýšení</a:t>
            </a:r>
            <a:r>
              <a:rPr lang="pl-PL" sz="1400" dirty="0" smtClean="0">
                <a:solidFill>
                  <a:srgbClr val="0070C0"/>
                </a:solidFill>
              </a:rPr>
              <a:t> </a:t>
            </a:r>
            <a:r>
              <a:rPr lang="pl-PL" sz="1400" dirty="0" err="1" smtClean="0">
                <a:solidFill>
                  <a:srgbClr val="0070C0"/>
                </a:solidFill>
              </a:rPr>
              <a:t>atraktivity</a:t>
            </a:r>
            <a:r>
              <a:rPr lang="pl-PL" sz="1400" dirty="0" smtClean="0">
                <a:solidFill>
                  <a:srgbClr val="0070C0"/>
                </a:solidFill>
              </a:rPr>
              <a:t> Euroregionu </a:t>
            </a:r>
            <a:r>
              <a:rPr lang="pl-PL" sz="1400" dirty="0" err="1" smtClean="0">
                <a:solidFill>
                  <a:srgbClr val="0070C0"/>
                </a:solidFill>
              </a:rPr>
              <a:t>Silesia</a:t>
            </a:r>
            <a:endParaRPr lang="pl-PL" sz="1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pl-PL" sz="1400" dirty="0" smtClean="0">
                <a:solidFill>
                  <a:srgbClr val="0070C0"/>
                </a:solidFill>
              </a:rPr>
              <a:t>III.3.1.1 – </a:t>
            </a:r>
            <a:r>
              <a:rPr lang="pl-PL" sz="1400" dirty="0" err="1" smtClean="0">
                <a:solidFill>
                  <a:srgbClr val="0070C0"/>
                </a:solidFill>
              </a:rPr>
              <a:t>Rozhledny</a:t>
            </a:r>
            <a:r>
              <a:rPr lang="pl-PL" sz="1400" dirty="0" smtClean="0">
                <a:solidFill>
                  <a:srgbClr val="0070C0"/>
                </a:solidFill>
              </a:rPr>
              <a:t> v Euroregionu </a:t>
            </a:r>
            <a:r>
              <a:rPr lang="pl-PL" sz="1400" dirty="0" err="1" smtClean="0">
                <a:solidFill>
                  <a:srgbClr val="0070C0"/>
                </a:solidFill>
              </a:rPr>
              <a:t>Silesia</a:t>
            </a:r>
            <a:endParaRPr lang="pl-PL" sz="1400" dirty="0" smtClean="0">
              <a:solidFill>
                <a:srgbClr val="0070C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57776"/>
            <a:ext cx="1338631" cy="207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419572"/>
            <a:ext cx="1371359" cy="207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35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07504" y="1383739"/>
            <a:ext cx="8928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pl-PL" sz="2400" i="1" u="sng" dirty="0" smtClean="0">
                <a:solidFill>
                  <a:prstClr val="black"/>
                </a:solidFill>
              </a:rPr>
              <a:t>Omówienie zasad współpracy z potencjalnymi obiektami na szlaku</a:t>
            </a:r>
          </a:p>
          <a:p>
            <a:pPr lvl="0" algn="ctr">
              <a:spcBef>
                <a:spcPct val="20000"/>
              </a:spcBef>
            </a:pPr>
            <a:r>
              <a:rPr lang="pl-PL" sz="2400" i="1" u="sng" dirty="0" err="1" smtClean="0">
                <a:solidFill>
                  <a:srgbClr val="0070C0"/>
                </a:solidFill>
              </a:rPr>
              <a:t>Představení</a:t>
            </a:r>
            <a:r>
              <a:rPr lang="pl-PL" sz="2400" i="1" u="sng" dirty="0" smtClean="0">
                <a:solidFill>
                  <a:srgbClr val="0070C0"/>
                </a:solidFill>
              </a:rPr>
              <a:t> </a:t>
            </a:r>
            <a:r>
              <a:rPr lang="pl-PL" sz="2400" i="1" u="sng" dirty="0" err="1" smtClean="0">
                <a:solidFill>
                  <a:srgbClr val="0070C0"/>
                </a:solidFill>
              </a:rPr>
              <a:t>zákl</a:t>
            </a:r>
            <a:r>
              <a:rPr lang="pl-PL" sz="2400" i="1" u="sng" dirty="0" smtClean="0">
                <a:solidFill>
                  <a:srgbClr val="0070C0"/>
                </a:solidFill>
              </a:rPr>
              <a:t>. </a:t>
            </a:r>
            <a:r>
              <a:rPr lang="pl-PL" sz="2400" i="1" u="sng" dirty="0" err="1" smtClean="0">
                <a:solidFill>
                  <a:srgbClr val="0070C0"/>
                </a:solidFill>
              </a:rPr>
              <a:t>principů</a:t>
            </a:r>
            <a:r>
              <a:rPr lang="pl-PL" sz="2400" i="1" u="sng" dirty="0" smtClean="0">
                <a:solidFill>
                  <a:srgbClr val="0070C0"/>
                </a:solidFill>
              </a:rPr>
              <a:t> </a:t>
            </a:r>
            <a:r>
              <a:rPr lang="pl-PL" sz="2400" i="1" u="sng" dirty="0" err="1" smtClean="0">
                <a:solidFill>
                  <a:srgbClr val="0070C0"/>
                </a:solidFill>
              </a:rPr>
              <a:t>spolupráce</a:t>
            </a:r>
            <a:r>
              <a:rPr lang="pl-PL" sz="2400" i="1" u="sng" dirty="0" smtClean="0">
                <a:solidFill>
                  <a:srgbClr val="0070C0"/>
                </a:solidFill>
              </a:rPr>
              <a:t> s </a:t>
            </a:r>
            <a:r>
              <a:rPr lang="pl-PL" sz="2400" i="1" u="sng" dirty="0" err="1" smtClean="0">
                <a:solidFill>
                  <a:srgbClr val="0070C0"/>
                </a:solidFill>
              </a:rPr>
              <a:t>potenc</a:t>
            </a:r>
            <a:r>
              <a:rPr lang="pl-PL" sz="2400" i="1" u="sng" dirty="0" smtClean="0">
                <a:solidFill>
                  <a:srgbClr val="0070C0"/>
                </a:solidFill>
              </a:rPr>
              <a:t>. </a:t>
            </a:r>
            <a:r>
              <a:rPr lang="pl-PL" sz="2400" i="1" u="sng" dirty="0" err="1" smtClean="0">
                <a:solidFill>
                  <a:srgbClr val="0070C0"/>
                </a:solidFill>
              </a:rPr>
              <a:t>subjekty</a:t>
            </a:r>
            <a:r>
              <a:rPr lang="pl-PL" sz="2400" i="1" u="sng" dirty="0" smtClean="0">
                <a:solidFill>
                  <a:srgbClr val="0070C0"/>
                </a:solidFill>
              </a:rPr>
              <a:t> </a:t>
            </a:r>
            <a:r>
              <a:rPr lang="pl-PL" sz="2400" i="1" u="sng" dirty="0" err="1" smtClean="0">
                <a:solidFill>
                  <a:srgbClr val="0070C0"/>
                </a:solidFill>
              </a:rPr>
              <a:t>tvořící</a:t>
            </a:r>
            <a:r>
              <a:rPr lang="pl-PL" sz="2400" i="1" u="sng" dirty="0" smtClean="0">
                <a:solidFill>
                  <a:srgbClr val="0070C0"/>
                </a:solidFill>
              </a:rPr>
              <a:t> </a:t>
            </a:r>
            <a:r>
              <a:rPr lang="pl-PL" sz="2400" i="1" u="sng" dirty="0" err="1" smtClean="0">
                <a:solidFill>
                  <a:srgbClr val="0070C0"/>
                </a:solidFill>
              </a:rPr>
              <a:t>stezku</a:t>
            </a:r>
            <a:endParaRPr lang="pl-PL" sz="3200" u="sng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07505" y="2420888"/>
            <a:ext cx="9036494" cy="360040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000" b="1" dirty="0" smtClean="0"/>
              <a:t>Lista potencjalnych CZ obiektów szlaku       </a:t>
            </a:r>
            <a:r>
              <a:rPr lang="pl-PL" sz="2000" b="1" dirty="0" err="1" smtClean="0">
                <a:solidFill>
                  <a:srgbClr val="0070C0"/>
                </a:solidFill>
              </a:rPr>
              <a:t>Seznam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potenciálních</a:t>
            </a:r>
            <a:r>
              <a:rPr lang="pl-PL" sz="2000" b="1" dirty="0" smtClean="0">
                <a:solidFill>
                  <a:srgbClr val="0070C0"/>
                </a:solidFill>
              </a:rPr>
              <a:t> CZ </a:t>
            </a:r>
            <a:r>
              <a:rPr lang="pl-PL" sz="2000" b="1" dirty="0" err="1" smtClean="0">
                <a:solidFill>
                  <a:srgbClr val="0070C0"/>
                </a:solidFill>
              </a:rPr>
              <a:t>subjektů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stezky</a:t>
            </a:r>
            <a:endParaRPr lang="pl-PL" sz="2000" b="1" dirty="0" smtClean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1000" b="1" dirty="0" smtClean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u="sng" dirty="0" smtClean="0"/>
              <a:t>Powiat </a:t>
            </a:r>
            <a:r>
              <a:rPr lang="pl-PL" sz="1400" u="sng" dirty="0" smtClean="0">
                <a:solidFill>
                  <a:srgbClr val="0070C0"/>
                </a:solidFill>
              </a:rPr>
              <a:t>okres </a:t>
            </a:r>
            <a:r>
              <a:rPr lang="pl-PL" sz="1400" u="sng" dirty="0" err="1" smtClean="0"/>
              <a:t>Nový</a:t>
            </a:r>
            <a:r>
              <a:rPr lang="pl-PL" sz="1400" u="sng" dirty="0" smtClean="0"/>
              <a:t> </a:t>
            </a:r>
            <a:r>
              <a:rPr lang="pl-PL" sz="1400" u="sng" dirty="0" err="1" smtClean="0"/>
              <a:t>Jičín</a:t>
            </a:r>
            <a:r>
              <a:rPr lang="pl-PL" sz="1400" u="sng" dirty="0" smtClean="0"/>
              <a:t>:</a:t>
            </a:r>
            <a:r>
              <a:rPr lang="pl-PL" sz="1600" dirty="0" smtClean="0"/>
              <a:t>	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err="1" smtClean="0"/>
              <a:t>Město</a:t>
            </a:r>
            <a:r>
              <a:rPr lang="pl-PL" sz="1400" dirty="0" smtClean="0"/>
              <a:t> </a:t>
            </a:r>
            <a:r>
              <a:rPr lang="pl-PL" sz="1400" dirty="0" err="1" smtClean="0"/>
              <a:t>Kopřivnice</a:t>
            </a:r>
            <a:r>
              <a:rPr lang="pl-PL" sz="1400" dirty="0" smtClean="0"/>
              <a:t> – </a:t>
            </a:r>
            <a:r>
              <a:rPr lang="pl-PL" sz="1400" dirty="0" err="1" smtClean="0"/>
              <a:t>rozhledna</a:t>
            </a:r>
            <a:r>
              <a:rPr lang="pl-PL" sz="1400" dirty="0" smtClean="0"/>
              <a:t> „</a:t>
            </a:r>
            <a:r>
              <a:rPr lang="pl-PL" sz="1400" dirty="0" err="1" smtClean="0"/>
              <a:t>Bezručova</a:t>
            </a:r>
            <a:r>
              <a:rPr lang="pl-PL" sz="1400" dirty="0" smtClean="0"/>
              <a:t> </a:t>
            </a:r>
            <a:r>
              <a:rPr lang="pl-PL" sz="1400" dirty="0" err="1" smtClean="0"/>
              <a:t>vyhlídka</a:t>
            </a:r>
            <a:r>
              <a:rPr lang="pl-PL" sz="1400" dirty="0" smtClean="0"/>
              <a:t>” a „</a:t>
            </a:r>
            <a:r>
              <a:rPr lang="pl-PL" sz="1400" dirty="0" err="1" smtClean="0"/>
              <a:t>Bílá</a:t>
            </a:r>
            <a:r>
              <a:rPr lang="pl-PL" sz="1400" dirty="0" smtClean="0"/>
              <a:t> hora” (2x)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err="1" smtClean="0"/>
              <a:t>Obec</a:t>
            </a:r>
            <a:r>
              <a:rPr lang="pl-PL" sz="1400" dirty="0" smtClean="0"/>
              <a:t> </a:t>
            </a:r>
            <a:r>
              <a:rPr lang="pl-PL" sz="1400" dirty="0" err="1" smtClean="0"/>
              <a:t>Bílov</a:t>
            </a:r>
            <a:r>
              <a:rPr lang="pl-PL" sz="1400" dirty="0" smtClean="0"/>
              <a:t> – </a:t>
            </a:r>
            <a:r>
              <a:rPr lang="pl-PL" sz="1400" dirty="0" err="1" smtClean="0"/>
              <a:t>rozhledna</a:t>
            </a:r>
            <a:r>
              <a:rPr lang="pl-PL" sz="1400" dirty="0" smtClean="0"/>
              <a:t> „</a:t>
            </a:r>
            <a:r>
              <a:rPr lang="pl-PL" sz="1400" dirty="0" err="1" smtClean="0"/>
              <a:t>Kanihura</a:t>
            </a:r>
            <a:r>
              <a:rPr lang="pl-PL" sz="1400" dirty="0" smtClean="0"/>
              <a:t>”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err="1" smtClean="0">
                <a:solidFill>
                  <a:srgbClr val="00B050"/>
                </a:solidFill>
              </a:rPr>
              <a:t>Město</a:t>
            </a:r>
            <a:r>
              <a:rPr lang="pl-PL" sz="1400" dirty="0" smtClean="0">
                <a:solidFill>
                  <a:srgbClr val="00B050"/>
                </a:solidFill>
              </a:rPr>
              <a:t> Odry</a:t>
            </a:r>
            <a:r>
              <a:rPr lang="pl-PL" sz="1400" dirty="0" smtClean="0"/>
              <a:t> – </a:t>
            </a:r>
            <a:r>
              <a:rPr lang="pl-PL" sz="1400" dirty="0" err="1" smtClean="0"/>
              <a:t>rozhledna</a:t>
            </a:r>
            <a:r>
              <a:rPr lang="pl-PL" sz="1400" dirty="0" smtClean="0"/>
              <a:t> „</a:t>
            </a:r>
            <a:r>
              <a:rPr lang="pl-PL" sz="1400" dirty="0" err="1" smtClean="0"/>
              <a:t>Pohoř</a:t>
            </a:r>
            <a:r>
              <a:rPr lang="pl-PL" sz="1400" dirty="0" smtClean="0"/>
              <a:t> – </a:t>
            </a:r>
            <a:r>
              <a:rPr lang="pl-PL" sz="1400" dirty="0" err="1" smtClean="0"/>
              <a:t>Olšová</a:t>
            </a:r>
            <a:r>
              <a:rPr lang="pl-PL" sz="1400" dirty="0" smtClean="0"/>
              <a:t>” a </a:t>
            </a:r>
            <a:r>
              <a:rPr lang="pl-PL" sz="1400" dirty="0" smtClean="0">
                <a:solidFill>
                  <a:srgbClr val="00B050"/>
                </a:solidFill>
              </a:rPr>
              <a:t>„</a:t>
            </a:r>
            <a:r>
              <a:rPr lang="pl-PL" sz="1400" dirty="0" err="1" smtClean="0">
                <a:solidFill>
                  <a:srgbClr val="00B050"/>
                </a:solidFill>
              </a:rPr>
              <a:t>Veselská</a:t>
            </a:r>
            <a:r>
              <a:rPr lang="pl-PL" sz="1400" dirty="0" smtClean="0">
                <a:solidFill>
                  <a:srgbClr val="00B050"/>
                </a:solidFill>
              </a:rPr>
              <a:t> </a:t>
            </a:r>
            <a:r>
              <a:rPr lang="pl-PL" sz="1400" dirty="0" err="1" smtClean="0">
                <a:solidFill>
                  <a:srgbClr val="00B050"/>
                </a:solidFill>
              </a:rPr>
              <a:t>rozhledna</a:t>
            </a:r>
            <a:r>
              <a:rPr lang="pl-PL" sz="1400" dirty="0" smtClean="0">
                <a:solidFill>
                  <a:srgbClr val="00B050"/>
                </a:solidFill>
              </a:rPr>
              <a:t>”</a:t>
            </a:r>
            <a:r>
              <a:rPr lang="pl-PL" sz="1400" dirty="0" smtClean="0"/>
              <a:t> (2x)	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err="1" smtClean="0"/>
              <a:t>Obec</a:t>
            </a:r>
            <a:r>
              <a:rPr lang="pl-PL" sz="1400" dirty="0" smtClean="0"/>
              <a:t> </a:t>
            </a:r>
            <a:r>
              <a:rPr lang="pl-PL" sz="1400" dirty="0" err="1" smtClean="0"/>
              <a:t>Starý</a:t>
            </a:r>
            <a:r>
              <a:rPr lang="pl-PL" sz="1400" dirty="0" smtClean="0"/>
              <a:t> </a:t>
            </a:r>
            <a:r>
              <a:rPr lang="pl-PL" sz="1400" dirty="0" err="1" smtClean="0"/>
              <a:t>Jičín</a:t>
            </a:r>
            <a:r>
              <a:rPr lang="pl-PL" sz="1400" dirty="0" smtClean="0"/>
              <a:t> – </a:t>
            </a:r>
            <a:r>
              <a:rPr lang="pl-PL" sz="1400" dirty="0" err="1" smtClean="0"/>
              <a:t>vyhlídková</a:t>
            </a:r>
            <a:r>
              <a:rPr lang="pl-PL" sz="1400" dirty="0" smtClean="0"/>
              <a:t> </a:t>
            </a:r>
            <a:r>
              <a:rPr lang="pl-PL" sz="1400" dirty="0" err="1" smtClean="0"/>
              <a:t>věž</a:t>
            </a:r>
            <a:r>
              <a:rPr lang="pl-PL" sz="1400" dirty="0" smtClean="0"/>
              <a:t> „</a:t>
            </a:r>
            <a:r>
              <a:rPr lang="pl-PL" sz="1400" dirty="0" err="1" smtClean="0"/>
              <a:t>Hrad</a:t>
            </a:r>
            <a:r>
              <a:rPr lang="pl-PL" sz="1400" dirty="0" smtClean="0"/>
              <a:t> </a:t>
            </a:r>
            <a:r>
              <a:rPr lang="pl-PL" sz="1400" dirty="0" err="1" smtClean="0"/>
              <a:t>Starý</a:t>
            </a:r>
            <a:r>
              <a:rPr lang="pl-PL" sz="1400" dirty="0" smtClean="0"/>
              <a:t> </a:t>
            </a:r>
            <a:r>
              <a:rPr lang="pl-PL" sz="1400" dirty="0" err="1" smtClean="0"/>
              <a:t>Jičín</a:t>
            </a:r>
            <a:r>
              <a:rPr lang="pl-PL" sz="1400" dirty="0" smtClean="0"/>
              <a:t>”		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err="1" smtClean="0"/>
              <a:t>Obec</a:t>
            </a:r>
            <a:r>
              <a:rPr lang="pl-PL" sz="1400" dirty="0" smtClean="0"/>
              <a:t> </a:t>
            </a:r>
            <a:r>
              <a:rPr lang="pl-PL" sz="1400" dirty="0" err="1" smtClean="0"/>
              <a:t>Štramberk</a:t>
            </a:r>
            <a:r>
              <a:rPr lang="pl-PL" sz="1400" dirty="0" smtClean="0"/>
              <a:t> – </a:t>
            </a:r>
            <a:r>
              <a:rPr lang="pl-PL" sz="1400" dirty="0" err="1" smtClean="0"/>
              <a:t>vyhlídková</a:t>
            </a:r>
            <a:r>
              <a:rPr lang="pl-PL" sz="1400" dirty="0" smtClean="0"/>
              <a:t> </a:t>
            </a:r>
            <a:r>
              <a:rPr lang="pl-PL" sz="1400" dirty="0" err="1" smtClean="0"/>
              <a:t>věž</a:t>
            </a:r>
            <a:r>
              <a:rPr lang="pl-PL" sz="1400" dirty="0" smtClean="0"/>
              <a:t> „</a:t>
            </a:r>
            <a:r>
              <a:rPr lang="pl-PL" sz="1400" dirty="0" err="1" smtClean="0"/>
              <a:t>Štramberská</a:t>
            </a:r>
            <a:r>
              <a:rPr lang="pl-PL" sz="1400" dirty="0" smtClean="0"/>
              <a:t> </a:t>
            </a:r>
            <a:r>
              <a:rPr lang="pl-PL" sz="1400" dirty="0" err="1" smtClean="0"/>
              <a:t>trúba</a:t>
            </a:r>
            <a:r>
              <a:rPr lang="pl-PL" sz="1400" dirty="0" smtClean="0"/>
              <a:t>”		</a:t>
            </a:r>
            <a:r>
              <a:rPr lang="pl-PL" sz="1400" u="sng" dirty="0" smtClean="0"/>
              <a:t>Powiat </a:t>
            </a:r>
            <a:r>
              <a:rPr lang="pl-PL" sz="1400" u="sng" dirty="0">
                <a:solidFill>
                  <a:srgbClr val="0070C0"/>
                </a:solidFill>
              </a:rPr>
              <a:t>okres </a:t>
            </a:r>
            <a:r>
              <a:rPr lang="pl-PL" sz="1400" u="sng" dirty="0" err="1"/>
              <a:t>Ostrava</a:t>
            </a:r>
            <a:r>
              <a:rPr lang="pl-PL" sz="1400" u="sng" dirty="0"/>
              <a:t>:</a:t>
            </a:r>
            <a:endParaRPr lang="pl-PL" sz="1400" dirty="0" smtClean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err="1" smtClean="0"/>
              <a:t>Lesy</a:t>
            </a:r>
            <a:r>
              <a:rPr lang="pl-PL" sz="1400" dirty="0" smtClean="0"/>
              <a:t> ČR </a:t>
            </a:r>
            <a:r>
              <a:rPr lang="pl-PL" sz="1400" dirty="0" err="1" smtClean="0"/>
              <a:t>a.s</a:t>
            </a:r>
            <a:r>
              <a:rPr lang="pl-PL" sz="1400" dirty="0" smtClean="0"/>
              <a:t>. – </a:t>
            </a:r>
            <a:r>
              <a:rPr lang="pl-PL" sz="1400" dirty="0" err="1" smtClean="0"/>
              <a:t>rozhledna</a:t>
            </a:r>
            <a:r>
              <a:rPr lang="pl-PL" sz="1400" dirty="0" smtClean="0"/>
              <a:t> „</a:t>
            </a:r>
            <a:r>
              <a:rPr lang="pl-PL" sz="1400" dirty="0" err="1" smtClean="0"/>
              <a:t>Velký</a:t>
            </a:r>
            <a:r>
              <a:rPr lang="pl-PL" sz="1400" dirty="0" smtClean="0"/>
              <a:t> </a:t>
            </a:r>
            <a:r>
              <a:rPr lang="pl-PL" sz="1400" dirty="0" err="1" smtClean="0"/>
              <a:t>Javorník</a:t>
            </a:r>
            <a:r>
              <a:rPr lang="pl-PL" sz="1400" dirty="0" smtClean="0"/>
              <a:t>”			</a:t>
            </a:r>
            <a:r>
              <a:rPr lang="pl-PL" sz="1400" dirty="0" err="1" smtClean="0"/>
              <a:t>Dolní</a:t>
            </a:r>
            <a:r>
              <a:rPr lang="pl-PL" sz="1400" dirty="0" smtClean="0"/>
              <a:t> </a:t>
            </a:r>
            <a:r>
              <a:rPr lang="pl-PL" sz="1400" dirty="0" err="1" smtClean="0"/>
              <a:t>oblast</a:t>
            </a:r>
            <a:r>
              <a:rPr lang="pl-PL" sz="1400" dirty="0" smtClean="0"/>
              <a:t> </a:t>
            </a:r>
            <a:r>
              <a:rPr lang="pl-PL" sz="1400" dirty="0" err="1" smtClean="0"/>
              <a:t>Vítkovice</a:t>
            </a:r>
            <a:r>
              <a:rPr lang="pl-PL" sz="1400" dirty="0" smtClean="0"/>
              <a:t> – </a:t>
            </a:r>
            <a:r>
              <a:rPr lang="pl-PL" sz="1400" dirty="0" err="1" smtClean="0"/>
              <a:t>vyhlídková</a:t>
            </a:r>
            <a:r>
              <a:rPr lang="pl-PL" sz="1400" dirty="0" smtClean="0"/>
              <a:t> </a:t>
            </a:r>
            <a:r>
              <a:rPr lang="pl-PL" sz="1400" dirty="0" err="1" smtClean="0"/>
              <a:t>věž</a:t>
            </a:r>
            <a:r>
              <a:rPr lang="pl-PL" sz="1400" dirty="0" smtClean="0"/>
              <a:t> „BOLT TOWER”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err="1" smtClean="0">
                <a:solidFill>
                  <a:srgbClr val="00B050"/>
                </a:solidFill>
              </a:rPr>
              <a:t>Obec</a:t>
            </a:r>
            <a:r>
              <a:rPr lang="pl-PL" sz="1400" dirty="0" smtClean="0">
                <a:solidFill>
                  <a:srgbClr val="00B050"/>
                </a:solidFill>
              </a:rPr>
              <a:t> </a:t>
            </a:r>
            <a:r>
              <a:rPr lang="pl-PL" sz="1400" dirty="0" err="1" smtClean="0">
                <a:solidFill>
                  <a:srgbClr val="00B050"/>
                </a:solidFill>
              </a:rPr>
              <a:t>Slatina</a:t>
            </a:r>
            <a:r>
              <a:rPr lang="pl-PL" sz="1400" dirty="0" smtClean="0">
                <a:solidFill>
                  <a:srgbClr val="00B050"/>
                </a:solidFill>
              </a:rPr>
              <a:t> – </a:t>
            </a:r>
            <a:r>
              <a:rPr lang="pl-PL" sz="1400" dirty="0" err="1" smtClean="0">
                <a:solidFill>
                  <a:srgbClr val="00B050"/>
                </a:solidFill>
              </a:rPr>
              <a:t>rozhledna</a:t>
            </a:r>
            <a:r>
              <a:rPr lang="pl-PL" sz="1400" dirty="0" smtClean="0">
                <a:solidFill>
                  <a:srgbClr val="00B050"/>
                </a:solidFill>
              </a:rPr>
              <a:t> „</a:t>
            </a:r>
            <a:r>
              <a:rPr lang="pl-PL" sz="1400" dirty="0" err="1" smtClean="0">
                <a:solidFill>
                  <a:srgbClr val="00B050"/>
                </a:solidFill>
              </a:rPr>
              <a:t>Slatina</a:t>
            </a:r>
            <a:r>
              <a:rPr lang="pl-PL" sz="1400" dirty="0" smtClean="0">
                <a:solidFill>
                  <a:srgbClr val="00B050"/>
                </a:solidFill>
              </a:rPr>
              <a:t>”			</a:t>
            </a:r>
            <a:r>
              <a:rPr lang="pl-PL" sz="1400" dirty="0" err="1" smtClean="0"/>
              <a:t>Statutární</a:t>
            </a:r>
            <a:r>
              <a:rPr lang="pl-PL" sz="1400" dirty="0" smtClean="0"/>
              <a:t> </a:t>
            </a:r>
            <a:r>
              <a:rPr lang="pl-PL" sz="1400" dirty="0" err="1" smtClean="0"/>
              <a:t>město</a:t>
            </a:r>
            <a:r>
              <a:rPr lang="pl-PL" sz="1400" dirty="0" smtClean="0"/>
              <a:t> </a:t>
            </a:r>
            <a:r>
              <a:rPr lang="pl-PL" sz="1400" dirty="0" err="1" smtClean="0"/>
              <a:t>Ostrava</a:t>
            </a:r>
            <a:r>
              <a:rPr lang="pl-PL" sz="1400" dirty="0" smtClean="0"/>
              <a:t> – </a:t>
            </a:r>
            <a:r>
              <a:rPr lang="pl-PL" sz="1400" dirty="0" err="1" smtClean="0"/>
              <a:t>vyhlídková</a:t>
            </a:r>
            <a:r>
              <a:rPr lang="pl-PL" sz="1400" dirty="0" smtClean="0"/>
              <a:t> </a:t>
            </a:r>
            <a:r>
              <a:rPr lang="pl-PL" sz="1400" dirty="0" err="1" smtClean="0"/>
              <a:t>věž</a:t>
            </a:r>
            <a:r>
              <a:rPr lang="pl-PL" sz="1400" dirty="0" smtClean="0"/>
              <a:t> „</a:t>
            </a:r>
            <a:r>
              <a:rPr lang="pl-PL" sz="1400" dirty="0" err="1" smtClean="0"/>
              <a:t>Hošťálkovice</a:t>
            </a:r>
            <a:r>
              <a:rPr lang="pl-PL" sz="1400" dirty="0" smtClean="0"/>
              <a:t>”</a:t>
            </a:r>
            <a:endParaRPr lang="pl-PL" sz="1400" dirty="0" smtClean="0">
              <a:solidFill>
                <a:srgbClr val="00B05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err="1" smtClean="0">
                <a:solidFill>
                  <a:srgbClr val="00B050"/>
                </a:solidFill>
              </a:rPr>
              <a:t>Obec</a:t>
            </a:r>
            <a:r>
              <a:rPr lang="pl-PL" sz="1400" dirty="0" smtClean="0">
                <a:solidFill>
                  <a:srgbClr val="00B050"/>
                </a:solidFill>
              </a:rPr>
              <a:t> </a:t>
            </a:r>
            <a:r>
              <a:rPr lang="pl-PL" sz="1400" dirty="0" err="1" smtClean="0">
                <a:solidFill>
                  <a:srgbClr val="00B050"/>
                </a:solidFill>
              </a:rPr>
              <a:t>Jeseník</a:t>
            </a:r>
            <a:r>
              <a:rPr lang="pl-PL" sz="1400" dirty="0" smtClean="0">
                <a:solidFill>
                  <a:srgbClr val="00B050"/>
                </a:solidFill>
              </a:rPr>
              <a:t> nad </a:t>
            </a:r>
            <a:r>
              <a:rPr lang="pl-PL" sz="1400" dirty="0" err="1" smtClean="0">
                <a:solidFill>
                  <a:srgbClr val="00B050"/>
                </a:solidFill>
              </a:rPr>
              <a:t>Odrou</a:t>
            </a:r>
            <a:r>
              <a:rPr lang="pl-PL" sz="1400" dirty="0" smtClean="0">
                <a:solidFill>
                  <a:srgbClr val="00B050"/>
                </a:solidFill>
              </a:rPr>
              <a:t> – </a:t>
            </a:r>
            <a:r>
              <a:rPr lang="pl-PL" sz="1400" dirty="0" err="1" smtClean="0">
                <a:solidFill>
                  <a:srgbClr val="00B050"/>
                </a:solidFill>
              </a:rPr>
              <a:t>rozhledna</a:t>
            </a:r>
            <a:r>
              <a:rPr lang="pl-PL" sz="1400" dirty="0" smtClean="0">
                <a:solidFill>
                  <a:srgbClr val="00B050"/>
                </a:solidFill>
              </a:rPr>
              <a:t> „</a:t>
            </a:r>
            <a:r>
              <a:rPr lang="pl-PL" sz="1400" dirty="0" err="1" smtClean="0">
                <a:solidFill>
                  <a:srgbClr val="00B050"/>
                </a:solidFill>
              </a:rPr>
              <a:t>Blahutovice</a:t>
            </a:r>
            <a:r>
              <a:rPr lang="pl-PL" sz="1400" dirty="0" smtClean="0">
                <a:solidFill>
                  <a:srgbClr val="00B050"/>
                </a:solidFill>
              </a:rPr>
              <a:t>”		</a:t>
            </a:r>
            <a:r>
              <a:rPr lang="pl-PL" sz="1400" dirty="0" err="1" smtClean="0"/>
              <a:t>Lesy</a:t>
            </a:r>
            <a:r>
              <a:rPr lang="pl-PL" sz="1400" dirty="0" smtClean="0"/>
              <a:t> ČR </a:t>
            </a:r>
            <a:r>
              <a:rPr lang="pl-PL" sz="1400" dirty="0" err="1" smtClean="0"/>
              <a:t>a.s</a:t>
            </a:r>
            <a:r>
              <a:rPr lang="pl-PL" sz="1400" dirty="0" smtClean="0"/>
              <a:t>. – </a:t>
            </a:r>
            <a:r>
              <a:rPr lang="pl-PL" sz="1400" dirty="0" err="1" smtClean="0"/>
              <a:t>vyhlídkové</a:t>
            </a:r>
            <a:r>
              <a:rPr lang="pl-PL" sz="1400" dirty="0" smtClean="0"/>
              <a:t> </a:t>
            </a:r>
            <a:r>
              <a:rPr lang="pl-PL" sz="1400" dirty="0" err="1" smtClean="0"/>
              <a:t>místo</a:t>
            </a:r>
            <a:r>
              <a:rPr lang="pl-PL" sz="1400" dirty="0" smtClean="0"/>
              <a:t> „Landek” v </a:t>
            </a:r>
            <a:r>
              <a:rPr lang="pl-PL" sz="1400" dirty="0" err="1" smtClean="0"/>
              <a:t>Petřkovicích</a:t>
            </a:r>
            <a:endParaRPr lang="pl-PL" sz="1400" dirty="0" smtClean="0">
              <a:solidFill>
                <a:srgbClr val="00B050"/>
              </a:solidFill>
            </a:endParaRP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smtClean="0"/>
              <a:t>					</a:t>
            </a:r>
            <a:r>
              <a:rPr lang="pl-PL" sz="1400" dirty="0" err="1" smtClean="0"/>
              <a:t>Statutární</a:t>
            </a:r>
            <a:r>
              <a:rPr lang="pl-PL" sz="1400" dirty="0" smtClean="0"/>
              <a:t> </a:t>
            </a:r>
            <a:r>
              <a:rPr lang="pl-PL" sz="1400" dirty="0" err="1" smtClean="0"/>
              <a:t>město</a:t>
            </a:r>
            <a:r>
              <a:rPr lang="pl-PL" sz="1400" dirty="0" smtClean="0"/>
              <a:t> </a:t>
            </a:r>
            <a:r>
              <a:rPr lang="pl-PL" sz="1400" dirty="0" err="1" smtClean="0"/>
              <a:t>Ostrava</a:t>
            </a:r>
            <a:r>
              <a:rPr lang="pl-PL" sz="1400" dirty="0" smtClean="0"/>
              <a:t> – </a:t>
            </a:r>
            <a:r>
              <a:rPr lang="pl-PL" sz="1400" dirty="0" err="1" smtClean="0"/>
              <a:t>radniční</a:t>
            </a:r>
            <a:r>
              <a:rPr lang="pl-PL" sz="1400" dirty="0" smtClean="0"/>
              <a:t> </a:t>
            </a:r>
            <a:r>
              <a:rPr lang="pl-PL" sz="1400" dirty="0" err="1" smtClean="0"/>
              <a:t>věž</a:t>
            </a:r>
            <a:r>
              <a:rPr lang="pl-PL" sz="1400" dirty="0" smtClean="0"/>
              <a:t> „</a:t>
            </a:r>
            <a:r>
              <a:rPr lang="pl-PL" sz="1400" dirty="0" err="1" smtClean="0"/>
              <a:t>Nová</a:t>
            </a:r>
            <a:r>
              <a:rPr lang="pl-PL" sz="1400" dirty="0" smtClean="0"/>
              <a:t> Radnice”</a:t>
            </a:r>
            <a:endParaRPr lang="pl-PL" sz="1400" dirty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u="sng" dirty="0" smtClean="0"/>
              <a:t>Powiat </a:t>
            </a:r>
            <a:r>
              <a:rPr lang="pl-PL" sz="1400" u="sng" dirty="0">
                <a:solidFill>
                  <a:srgbClr val="0070C0"/>
                </a:solidFill>
              </a:rPr>
              <a:t>okres </a:t>
            </a:r>
            <a:r>
              <a:rPr lang="pl-PL" sz="1400" u="sng" dirty="0" err="1" smtClean="0"/>
              <a:t>Opava</a:t>
            </a:r>
            <a:r>
              <a:rPr lang="pl-PL" sz="1400" u="sng" dirty="0" smtClean="0"/>
              <a:t>:</a:t>
            </a:r>
            <a:r>
              <a:rPr lang="pl-PL" sz="1400" dirty="0" smtClean="0"/>
              <a:t>				</a:t>
            </a:r>
            <a:r>
              <a:rPr lang="pl-PL" sz="1400" dirty="0" err="1" smtClean="0"/>
              <a:t>Ostravské</a:t>
            </a:r>
            <a:r>
              <a:rPr lang="pl-PL" sz="1400" dirty="0" smtClean="0"/>
              <a:t> muzeum – </a:t>
            </a:r>
            <a:r>
              <a:rPr lang="pl-PL" sz="1400" dirty="0" err="1" smtClean="0"/>
              <a:t>radniční</a:t>
            </a:r>
            <a:r>
              <a:rPr lang="pl-PL" sz="1400" dirty="0" smtClean="0"/>
              <a:t> </a:t>
            </a:r>
            <a:r>
              <a:rPr lang="pl-PL" sz="1400" dirty="0" err="1" smtClean="0"/>
              <a:t>věž</a:t>
            </a:r>
            <a:r>
              <a:rPr lang="pl-PL" sz="1400" dirty="0" smtClean="0"/>
              <a:t> „</a:t>
            </a:r>
            <a:r>
              <a:rPr lang="pl-PL" sz="1400" dirty="0" err="1" smtClean="0"/>
              <a:t>Stará</a:t>
            </a:r>
            <a:r>
              <a:rPr lang="pl-PL" sz="1400" dirty="0" smtClean="0"/>
              <a:t> Radnice”	</a:t>
            </a:r>
            <a:endParaRPr lang="pl-PL" sz="1400" u="sng" dirty="0" smtClean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err="1" smtClean="0"/>
              <a:t>Statutární</a:t>
            </a:r>
            <a:r>
              <a:rPr lang="pl-PL" sz="1400" dirty="0" smtClean="0"/>
              <a:t> </a:t>
            </a:r>
            <a:r>
              <a:rPr lang="pl-PL" sz="1400" dirty="0" err="1" smtClean="0"/>
              <a:t>město</a:t>
            </a:r>
            <a:r>
              <a:rPr lang="pl-PL" sz="1400" dirty="0" smtClean="0"/>
              <a:t> </a:t>
            </a:r>
            <a:r>
              <a:rPr lang="pl-PL" sz="1400" dirty="0" err="1" smtClean="0"/>
              <a:t>Opava</a:t>
            </a:r>
            <a:r>
              <a:rPr lang="pl-PL" sz="1400" dirty="0" smtClean="0"/>
              <a:t> – </a:t>
            </a:r>
            <a:r>
              <a:rPr lang="pl-PL" sz="1400" dirty="0" err="1" smtClean="0"/>
              <a:t>radniční</a:t>
            </a:r>
            <a:r>
              <a:rPr lang="pl-PL" sz="1400" dirty="0" smtClean="0"/>
              <a:t> </a:t>
            </a:r>
            <a:r>
              <a:rPr lang="pl-PL" sz="1400" dirty="0" err="1" smtClean="0"/>
              <a:t>věž</a:t>
            </a:r>
            <a:r>
              <a:rPr lang="pl-PL" sz="1400" dirty="0" smtClean="0"/>
              <a:t> „</a:t>
            </a:r>
            <a:r>
              <a:rPr lang="pl-PL" sz="1400" dirty="0" err="1" smtClean="0"/>
              <a:t>Hláska</a:t>
            </a:r>
            <a:r>
              <a:rPr lang="pl-PL" sz="1400" dirty="0" smtClean="0"/>
              <a:t>”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err="1" smtClean="0"/>
              <a:t>Město</a:t>
            </a:r>
            <a:r>
              <a:rPr lang="pl-PL" sz="1400" dirty="0" smtClean="0"/>
              <a:t> Hradec nad </a:t>
            </a:r>
            <a:r>
              <a:rPr lang="pl-PL" sz="1400" dirty="0" err="1" smtClean="0"/>
              <a:t>Moravicí</a:t>
            </a:r>
            <a:r>
              <a:rPr lang="pl-PL" sz="1400" dirty="0" smtClean="0"/>
              <a:t>, </a:t>
            </a:r>
            <a:r>
              <a:rPr lang="pl-PL" sz="1400" dirty="0" err="1" smtClean="0"/>
              <a:t>místní</a:t>
            </a:r>
            <a:r>
              <a:rPr lang="pl-PL" sz="1400" dirty="0" smtClean="0"/>
              <a:t> </a:t>
            </a:r>
            <a:r>
              <a:rPr lang="pl-PL" sz="1400" dirty="0" err="1" smtClean="0"/>
              <a:t>část</a:t>
            </a:r>
            <a:r>
              <a:rPr lang="pl-PL" sz="1400" dirty="0" smtClean="0"/>
              <a:t> </a:t>
            </a:r>
            <a:r>
              <a:rPr lang="pl-PL" sz="1400" dirty="0" err="1" smtClean="0"/>
              <a:t>Jakubčovice</a:t>
            </a:r>
            <a:r>
              <a:rPr lang="pl-PL" sz="1400" dirty="0" smtClean="0"/>
              <a:t> – </a:t>
            </a:r>
            <a:r>
              <a:rPr lang="pl-PL" sz="1400" dirty="0" err="1" smtClean="0"/>
              <a:t>rozhledna</a:t>
            </a:r>
            <a:r>
              <a:rPr lang="pl-PL" sz="1400" dirty="0" smtClean="0"/>
              <a:t> „</a:t>
            </a:r>
            <a:r>
              <a:rPr lang="pl-PL" sz="1400" dirty="0" err="1" smtClean="0"/>
              <a:t>Šance</a:t>
            </a:r>
            <a:r>
              <a:rPr lang="pl-PL" sz="1400" dirty="0" smtClean="0"/>
              <a:t>”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err="1" smtClean="0"/>
              <a:t>Obec</a:t>
            </a:r>
            <a:r>
              <a:rPr lang="pl-PL" sz="1400" dirty="0" smtClean="0"/>
              <a:t> </a:t>
            </a:r>
            <a:r>
              <a:rPr lang="pl-PL" sz="1400" dirty="0" err="1" smtClean="0"/>
              <a:t>Staré</a:t>
            </a:r>
            <a:r>
              <a:rPr lang="pl-PL" sz="1400" dirty="0" smtClean="0"/>
              <a:t> </a:t>
            </a:r>
            <a:r>
              <a:rPr lang="pl-PL" sz="1400" dirty="0" err="1" smtClean="0"/>
              <a:t>Těchanovice</a:t>
            </a:r>
            <a:r>
              <a:rPr lang="pl-PL" sz="1400" dirty="0" smtClean="0"/>
              <a:t> – </a:t>
            </a:r>
            <a:r>
              <a:rPr lang="pl-PL" sz="1400" dirty="0" err="1" smtClean="0"/>
              <a:t>rozhledna</a:t>
            </a:r>
            <a:r>
              <a:rPr lang="pl-PL" sz="1400" dirty="0" smtClean="0"/>
              <a:t> „</a:t>
            </a:r>
            <a:r>
              <a:rPr lang="pl-PL" sz="1400" dirty="0" err="1" smtClean="0"/>
              <a:t>Těchanovická</a:t>
            </a:r>
            <a:r>
              <a:rPr lang="pl-PL" sz="1400" dirty="0" smtClean="0"/>
              <a:t> </a:t>
            </a:r>
            <a:r>
              <a:rPr lang="pl-PL" sz="1400" dirty="0" err="1" smtClean="0"/>
              <a:t>vyhlídka</a:t>
            </a:r>
            <a:r>
              <a:rPr lang="pl-PL" sz="1400" dirty="0" smtClean="0"/>
              <a:t>”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err="1" smtClean="0"/>
              <a:t>Národní</a:t>
            </a:r>
            <a:r>
              <a:rPr lang="pl-PL" sz="1400" dirty="0" smtClean="0"/>
              <a:t> </a:t>
            </a:r>
            <a:r>
              <a:rPr lang="pl-PL" sz="1400" dirty="0" err="1" smtClean="0"/>
              <a:t>památkový</a:t>
            </a:r>
            <a:r>
              <a:rPr lang="pl-PL" sz="1400" dirty="0" smtClean="0"/>
              <a:t> </a:t>
            </a:r>
            <a:r>
              <a:rPr lang="pl-PL" sz="1400" dirty="0" err="1" smtClean="0"/>
              <a:t>ústav</a:t>
            </a:r>
            <a:r>
              <a:rPr lang="pl-PL" sz="1400" dirty="0" smtClean="0"/>
              <a:t> – </a:t>
            </a:r>
            <a:r>
              <a:rPr lang="pl-PL" sz="1400" dirty="0" err="1" smtClean="0"/>
              <a:t>vyhlídkové</a:t>
            </a:r>
            <a:r>
              <a:rPr lang="pl-PL" sz="1400" dirty="0" smtClean="0"/>
              <a:t> </a:t>
            </a:r>
            <a:r>
              <a:rPr lang="pl-PL" sz="1400" dirty="0" err="1" smtClean="0"/>
              <a:t>místo</a:t>
            </a:r>
            <a:r>
              <a:rPr lang="pl-PL" sz="1400" dirty="0" smtClean="0"/>
              <a:t> „Petra </a:t>
            </a:r>
            <a:r>
              <a:rPr lang="pl-PL" sz="1400" dirty="0" err="1" smtClean="0"/>
              <a:t>Bezruče</a:t>
            </a:r>
            <a:r>
              <a:rPr lang="pl-PL" sz="1400" dirty="0" smtClean="0"/>
              <a:t>” v </a:t>
            </a:r>
            <a:r>
              <a:rPr lang="pl-PL" sz="1400" dirty="0" err="1" smtClean="0"/>
              <a:t>Hradci</a:t>
            </a:r>
            <a:r>
              <a:rPr lang="pl-PL" sz="1400" dirty="0" smtClean="0"/>
              <a:t> nad </a:t>
            </a:r>
            <a:r>
              <a:rPr lang="pl-PL" sz="1400" dirty="0" err="1" smtClean="0"/>
              <a:t>Moravicí</a:t>
            </a:r>
            <a:endParaRPr lang="pl-PL" sz="1400" dirty="0" smtClean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err="1" smtClean="0">
                <a:solidFill>
                  <a:srgbClr val="00B050"/>
                </a:solidFill>
              </a:rPr>
              <a:t>Obec</a:t>
            </a:r>
            <a:r>
              <a:rPr lang="pl-PL" sz="1400" dirty="0" smtClean="0">
                <a:solidFill>
                  <a:srgbClr val="00B050"/>
                </a:solidFill>
              </a:rPr>
              <a:t> </a:t>
            </a:r>
            <a:r>
              <a:rPr lang="pl-PL" sz="1400" dirty="0" err="1" smtClean="0">
                <a:solidFill>
                  <a:srgbClr val="00B050"/>
                </a:solidFill>
              </a:rPr>
              <a:t>Sosnová</a:t>
            </a:r>
            <a:r>
              <a:rPr lang="pl-PL" sz="1400" dirty="0" smtClean="0">
                <a:solidFill>
                  <a:srgbClr val="00B050"/>
                </a:solidFill>
              </a:rPr>
              <a:t> – </a:t>
            </a:r>
            <a:r>
              <a:rPr lang="pl-PL" sz="1400" dirty="0" err="1" smtClean="0">
                <a:solidFill>
                  <a:srgbClr val="00B050"/>
                </a:solidFill>
              </a:rPr>
              <a:t>rozhledna</a:t>
            </a:r>
            <a:r>
              <a:rPr lang="pl-PL" sz="1400" dirty="0" smtClean="0">
                <a:solidFill>
                  <a:srgbClr val="00B050"/>
                </a:solidFill>
              </a:rPr>
              <a:t> „</a:t>
            </a:r>
            <a:r>
              <a:rPr lang="pl-PL" sz="1400" dirty="0" err="1" smtClean="0">
                <a:solidFill>
                  <a:srgbClr val="00B050"/>
                </a:solidFill>
              </a:rPr>
              <a:t>Sosnová</a:t>
            </a:r>
            <a:r>
              <a:rPr lang="pl-PL" sz="1400" dirty="0" smtClean="0">
                <a:solidFill>
                  <a:srgbClr val="00B050"/>
                </a:solidFill>
              </a:rPr>
              <a:t>”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err="1" smtClean="0">
                <a:solidFill>
                  <a:srgbClr val="00B050"/>
                </a:solidFill>
              </a:rPr>
              <a:t>Obec</a:t>
            </a:r>
            <a:r>
              <a:rPr lang="pl-PL" sz="1400" dirty="0" smtClean="0">
                <a:solidFill>
                  <a:srgbClr val="00B050"/>
                </a:solidFill>
              </a:rPr>
              <a:t> </a:t>
            </a:r>
            <a:r>
              <a:rPr lang="pl-PL" sz="1400" dirty="0" err="1" smtClean="0">
                <a:solidFill>
                  <a:srgbClr val="00B050"/>
                </a:solidFill>
              </a:rPr>
              <a:t>Stěbořice</a:t>
            </a:r>
            <a:r>
              <a:rPr lang="pl-PL" sz="1400" dirty="0" smtClean="0">
                <a:solidFill>
                  <a:srgbClr val="00B050"/>
                </a:solidFill>
              </a:rPr>
              <a:t> – </a:t>
            </a:r>
            <a:r>
              <a:rPr lang="pl-PL" sz="1400" dirty="0" err="1" smtClean="0">
                <a:solidFill>
                  <a:srgbClr val="00B050"/>
                </a:solidFill>
              </a:rPr>
              <a:t>rozhledna</a:t>
            </a:r>
            <a:r>
              <a:rPr lang="pl-PL" sz="1400" dirty="0" smtClean="0">
                <a:solidFill>
                  <a:srgbClr val="00B050"/>
                </a:solidFill>
              </a:rPr>
              <a:t> „Na </a:t>
            </a:r>
            <a:r>
              <a:rPr lang="pl-PL" sz="1400" dirty="0" err="1" smtClean="0">
                <a:solidFill>
                  <a:srgbClr val="00B050"/>
                </a:solidFill>
              </a:rPr>
              <a:t>Šibenici</a:t>
            </a:r>
            <a:r>
              <a:rPr lang="pl-PL" sz="1400" dirty="0" smtClean="0">
                <a:solidFill>
                  <a:srgbClr val="00B050"/>
                </a:solidFill>
              </a:rPr>
              <a:t>”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1400" dirty="0" err="1" smtClean="0">
                <a:solidFill>
                  <a:srgbClr val="00B050"/>
                </a:solidFill>
              </a:rPr>
              <a:t>Město</a:t>
            </a:r>
            <a:r>
              <a:rPr lang="pl-PL" sz="1400" dirty="0" smtClean="0">
                <a:solidFill>
                  <a:srgbClr val="00B050"/>
                </a:solidFill>
              </a:rPr>
              <a:t> </a:t>
            </a:r>
            <a:r>
              <a:rPr lang="pl-PL" sz="1400" dirty="0" err="1" smtClean="0">
                <a:solidFill>
                  <a:srgbClr val="00B050"/>
                </a:solidFill>
              </a:rPr>
              <a:t>Budišov</a:t>
            </a:r>
            <a:r>
              <a:rPr lang="pl-PL" sz="1400" dirty="0" smtClean="0">
                <a:solidFill>
                  <a:srgbClr val="00B050"/>
                </a:solidFill>
              </a:rPr>
              <a:t> nad </a:t>
            </a:r>
            <a:r>
              <a:rPr lang="pl-PL" sz="1400" dirty="0" err="1" smtClean="0">
                <a:solidFill>
                  <a:srgbClr val="00B050"/>
                </a:solidFill>
              </a:rPr>
              <a:t>Budišovkou</a:t>
            </a:r>
            <a:r>
              <a:rPr lang="pl-PL" sz="1400" dirty="0" smtClean="0">
                <a:solidFill>
                  <a:srgbClr val="00B050"/>
                </a:solidFill>
              </a:rPr>
              <a:t> – </a:t>
            </a:r>
            <a:r>
              <a:rPr lang="pl-PL" sz="1400" dirty="0" err="1" smtClean="0">
                <a:solidFill>
                  <a:srgbClr val="00B050"/>
                </a:solidFill>
              </a:rPr>
              <a:t>rozhledna</a:t>
            </a:r>
            <a:r>
              <a:rPr lang="pl-PL" sz="1400" dirty="0" smtClean="0">
                <a:solidFill>
                  <a:srgbClr val="00B050"/>
                </a:solidFill>
              </a:rPr>
              <a:t> „</a:t>
            </a:r>
            <a:r>
              <a:rPr lang="pl-PL" sz="1400" dirty="0" err="1" smtClean="0">
                <a:solidFill>
                  <a:srgbClr val="00B050"/>
                </a:solidFill>
              </a:rPr>
              <a:t>Kopřivná</a:t>
            </a:r>
            <a:r>
              <a:rPr lang="pl-PL" sz="1400" dirty="0" smtClean="0">
                <a:solidFill>
                  <a:srgbClr val="00B050"/>
                </a:solidFill>
              </a:rPr>
              <a:t>”	</a:t>
            </a:r>
            <a:r>
              <a:rPr lang="pl-PL" sz="1900" b="1" u="dbl" dirty="0" smtClean="0"/>
              <a:t>CAŁOŚĆ </a:t>
            </a:r>
            <a:r>
              <a:rPr lang="pl-PL" sz="1900" b="1" u="dbl" dirty="0">
                <a:solidFill>
                  <a:srgbClr val="0070C0"/>
                </a:solidFill>
              </a:rPr>
              <a:t>CELKEM ..... </a:t>
            </a:r>
            <a:r>
              <a:rPr lang="pl-PL" sz="1900" b="1" u="dbl" dirty="0" smtClean="0"/>
              <a:t>22 </a:t>
            </a:r>
            <a:r>
              <a:rPr lang="pl-PL" sz="1900" b="1" u="dbl" dirty="0"/>
              <a:t>obiektów </a:t>
            </a:r>
            <a:r>
              <a:rPr lang="pl-PL" sz="1900" b="1" u="dbl" dirty="0" err="1">
                <a:solidFill>
                  <a:srgbClr val="0070C0"/>
                </a:solidFill>
              </a:rPr>
              <a:t>objektů</a:t>
            </a:r>
            <a:endParaRPr lang="pl-PL" sz="19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3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07504" y="1383739"/>
            <a:ext cx="8928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pl-PL" sz="2400" i="1" u="sng" dirty="0" smtClean="0">
                <a:solidFill>
                  <a:prstClr val="black"/>
                </a:solidFill>
              </a:rPr>
              <a:t>Omówienie zasad współpracy z potencjalnymi obiektami na szlaku</a:t>
            </a:r>
          </a:p>
          <a:p>
            <a:pPr lvl="0" algn="ctr">
              <a:spcBef>
                <a:spcPct val="20000"/>
              </a:spcBef>
            </a:pPr>
            <a:r>
              <a:rPr lang="pl-PL" sz="2400" i="1" u="sng" dirty="0" err="1" smtClean="0">
                <a:solidFill>
                  <a:srgbClr val="0070C0"/>
                </a:solidFill>
              </a:rPr>
              <a:t>Představení</a:t>
            </a:r>
            <a:r>
              <a:rPr lang="pl-PL" sz="2400" i="1" u="sng" dirty="0" smtClean="0">
                <a:solidFill>
                  <a:srgbClr val="0070C0"/>
                </a:solidFill>
              </a:rPr>
              <a:t> </a:t>
            </a:r>
            <a:r>
              <a:rPr lang="pl-PL" sz="2400" i="1" u="sng" dirty="0" err="1" smtClean="0">
                <a:solidFill>
                  <a:srgbClr val="0070C0"/>
                </a:solidFill>
              </a:rPr>
              <a:t>zákl</a:t>
            </a:r>
            <a:r>
              <a:rPr lang="pl-PL" sz="2400" i="1" u="sng" dirty="0" smtClean="0">
                <a:solidFill>
                  <a:srgbClr val="0070C0"/>
                </a:solidFill>
              </a:rPr>
              <a:t>. </a:t>
            </a:r>
            <a:r>
              <a:rPr lang="pl-PL" sz="2400" i="1" u="sng" dirty="0" err="1" smtClean="0">
                <a:solidFill>
                  <a:srgbClr val="0070C0"/>
                </a:solidFill>
              </a:rPr>
              <a:t>principů</a:t>
            </a:r>
            <a:r>
              <a:rPr lang="pl-PL" sz="2400" i="1" u="sng" dirty="0" smtClean="0">
                <a:solidFill>
                  <a:srgbClr val="0070C0"/>
                </a:solidFill>
              </a:rPr>
              <a:t> </a:t>
            </a:r>
            <a:r>
              <a:rPr lang="pl-PL" sz="2400" i="1" u="sng" dirty="0" err="1" smtClean="0">
                <a:solidFill>
                  <a:srgbClr val="0070C0"/>
                </a:solidFill>
              </a:rPr>
              <a:t>spolupráce</a:t>
            </a:r>
            <a:r>
              <a:rPr lang="pl-PL" sz="2400" i="1" u="sng" dirty="0" smtClean="0">
                <a:solidFill>
                  <a:srgbClr val="0070C0"/>
                </a:solidFill>
              </a:rPr>
              <a:t> s </a:t>
            </a:r>
            <a:r>
              <a:rPr lang="pl-PL" sz="2400" i="1" u="sng" dirty="0" err="1" smtClean="0">
                <a:solidFill>
                  <a:srgbClr val="0070C0"/>
                </a:solidFill>
              </a:rPr>
              <a:t>potenc</a:t>
            </a:r>
            <a:r>
              <a:rPr lang="pl-PL" sz="2400" i="1" u="sng" dirty="0" smtClean="0">
                <a:solidFill>
                  <a:srgbClr val="0070C0"/>
                </a:solidFill>
              </a:rPr>
              <a:t>. </a:t>
            </a:r>
            <a:r>
              <a:rPr lang="pl-PL" sz="2400" i="1" u="sng" dirty="0" err="1" smtClean="0">
                <a:solidFill>
                  <a:srgbClr val="0070C0"/>
                </a:solidFill>
              </a:rPr>
              <a:t>subjekty</a:t>
            </a:r>
            <a:r>
              <a:rPr lang="pl-PL" sz="2400" i="1" u="sng" dirty="0" smtClean="0">
                <a:solidFill>
                  <a:srgbClr val="0070C0"/>
                </a:solidFill>
              </a:rPr>
              <a:t> </a:t>
            </a:r>
            <a:r>
              <a:rPr lang="pl-PL" sz="2400" i="1" u="sng" dirty="0" err="1" smtClean="0">
                <a:solidFill>
                  <a:srgbClr val="0070C0"/>
                </a:solidFill>
              </a:rPr>
              <a:t>tvořící</a:t>
            </a:r>
            <a:r>
              <a:rPr lang="pl-PL" sz="2400" i="1" u="sng" dirty="0" smtClean="0">
                <a:solidFill>
                  <a:srgbClr val="0070C0"/>
                </a:solidFill>
              </a:rPr>
              <a:t> </a:t>
            </a:r>
            <a:r>
              <a:rPr lang="pl-PL" sz="2400" i="1" u="sng" dirty="0" err="1" smtClean="0">
                <a:solidFill>
                  <a:srgbClr val="0070C0"/>
                </a:solidFill>
              </a:rPr>
              <a:t>stezku</a:t>
            </a:r>
            <a:endParaRPr lang="pl-PL" sz="3200" u="sng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07505" y="2420888"/>
            <a:ext cx="9036494" cy="360040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000" b="1" dirty="0" smtClean="0"/>
              <a:t>Zgoda na udział w realizacji projektu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SzPct val="100000"/>
              <a:buNone/>
            </a:pPr>
            <a:r>
              <a:rPr lang="pl-PL" sz="2000" b="1" dirty="0" err="1" smtClean="0">
                <a:solidFill>
                  <a:srgbClr val="0070C0"/>
                </a:solidFill>
              </a:rPr>
              <a:t>Souhlas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se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zapojením</a:t>
            </a:r>
            <a:r>
              <a:rPr lang="pl-PL" sz="2000" b="1" dirty="0" smtClean="0">
                <a:solidFill>
                  <a:srgbClr val="0070C0"/>
                </a:solidFill>
              </a:rPr>
              <a:t> do </a:t>
            </a:r>
            <a:r>
              <a:rPr lang="pl-PL" sz="2000" b="1" dirty="0" err="1" smtClean="0">
                <a:solidFill>
                  <a:srgbClr val="0070C0"/>
                </a:solidFill>
              </a:rPr>
              <a:t>realizace</a:t>
            </a:r>
            <a:r>
              <a:rPr lang="pl-PL" sz="2000" b="1" dirty="0" smtClean="0">
                <a:solidFill>
                  <a:srgbClr val="0070C0"/>
                </a:solidFill>
              </a:rPr>
              <a:t> projektu:</a:t>
            </a:r>
          </a:p>
          <a:p>
            <a:pPr algn="just">
              <a:buSzPct val="100000"/>
            </a:pPr>
            <a:r>
              <a:rPr lang="pl-PL" sz="2000" dirty="0" smtClean="0"/>
              <a:t>Dostarczenie dokumentacji fotograficznej obiektów dla produktów projektu</a:t>
            </a:r>
          </a:p>
          <a:p>
            <a:pPr algn="just">
              <a:buSzPct val="100000"/>
            </a:pPr>
            <a:r>
              <a:rPr lang="pl-PL" sz="2000" dirty="0" err="1" smtClean="0">
                <a:solidFill>
                  <a:srgbClr val="0070C0"/>
                </a:solidFill>
              </a:rPr>
              <a:t>Poskytnutí</a:t>
            </a:r>
            <a:r>
              <a:rPr lang="pl-PL" sz="2000" dirty="0" smtClean="0">
                <a:solidFill>
                  <a:srgbClr val="0070C0"/>
                </a:solidFill>
              </a:rPr>
              <a:t> </a:t>
            </a:r>
            <a:r>
              <a:rPr lang="pl-PL" sz="2000" dirty="0" err="1" smtClean="0">
                <a:solidFill>
                  <a:srgbClr val="0070C0"/>
                </a:solidFill>
              </a:rPr>
              <a:t>fotodokumentace</a:t>
            </a:r>
            <a:r>
              <a:rPr lang="pl-PL" sz="2000" dirty="0" smtClean="0">
                <a:solidFill>
                  <a:srgbClr val="0070C0"/>
                </a:solidFill>
              </a:rPr>
              <a:t> </a:t>
            </a:r>
            <a:r>
              <a:rPr lang="pl-PL" sz="2000" dirty="0" err="1" smtClean="0">
                <a:solidFill>
                  <a:srgbClr val="0070C0"/>
                </a:solidFill>
              </a:rPr>
              <a:t>objektů</a:t>
            </a:r>
            <a:r>
              <a:rPr lang="pl-PL" sz="2000" dirty="0" smtClean="0">
                <a:solidFill>
                  <a:srgbClr val="0070C0"/>
                </a:solidFill>
              </a:rPr>
              <a:t> pro </a:t>
            </a:r>
            <a:r>
              <a:rPr lang="pl-PL" sz="2000" dirty="0" err="1" smtClean="0">
                <a:solidFill>
                  <a:srgbClr val="0070C0"/>
                </a:solidFill>
              </a:rPr>
              <a:t>výstupy</a:t>
            </a:r>
            <a:r>
              <a:rPr lang="pl-PL" sz="2000" dirty="0" smtClean="0">
                <a:solidFill>
                  <a:srgbClr val="0070C0"/>
                </a:solidFill>
              </a:rPr>
              <a:t> projektu</a:t>
            </a:r>
          </a:p>
          <a:p>
            <a:pPr algn="just">
              <a:buSzPct val="100000"/>
            </a:pPr>
            <a:r>
              <a:rPr lang="pl-PL" sz="2000" dirty="0" smtClean="0"/>
              <a:t>Dostarczenie szczegółowych informacji o obiektach dla produktów projektu</a:t>
            </a:r>
          </a:p>
          <a:p>
            <a:pPr algn="just">
              <a:buSzPct val="100000"/>
            </a:pPr>
            <a:r>
              <a:rPr lang="pl-PL" sz="2000" dirty="0" err="1" smtClean="0">
                <a:solidFill>
                  <a:srgbClr val="0070C0"/>
                </a:solidFill>
              </a:rPr>
              <a:t>Poskytnutí</a:t>
            </a:r>
            <a:r>
              <a:rPr lang="pl-PL" sz="2000" dirty="0" smtClean="0">
                <a:solidFill>
                  <a:srgbClr val="0070C0"/>
                </a:solidFill>
              </a:rPr>
              <a:t> </a:t>
            </a:r>
            <a:r>
              <a:rPr lang="pl-PL" sz="2000" dirty="0" err="1" smtClean="0">
                <a:solidFill>
                  <a:srgbClr val="0070C0"/>
                </a:solidFill>
              </a:rPr>
              <a:t>bližších</a:t>
            </a:r>
            <a:r>
              <a:rPr lang="pl-PL" sz="2000" dirty="0" smtClean="0">
                <a:solidFill>
                  <a:srgbClr val="0070C0"/>
                </a:solidFill>
              </a:rPr>
              <a:t> </a:t>
            </a:r>
            <a:r>
              <a:rPr lang="pl-PL" sz="2000" dirty="0" err="1" smtClean="0">
                <a:solidFill>
                  <a:srgbClr val="0070C0"/>
                </a:solidFill>
              </a:rPr>
              <a:t>informací</a:t>
            </a:r>
            <a:r>
              <a:rPr lang="pl-PL" sz="2000" dirty="0" smtClean="0">
                <a:solidFill>
                  <a:srgbClr val="0070C0"/>
                </a:solidFill>
              </a:rPr>
              <a:t> o </a:t>
            </a:r>
            <a:r>
              <a:rPr lang="pl-PL" sz="2000" dirty="0" err="1" smtClean="0">
                <a:solidFill>
                  <a:srgbClr val="0070C0"/>
                </a:solidFill>
              </a:rPr>
              <a:t>objektech</a:t>
            </a:r>
            <a:r>
              <a:rPr lang="pl-PL" sz="2000" dirty="0" smtClean="0">
                <a:solidFill>
                  <a:srgbClr val="0070C0"/>
                </a:solidFill>
              </a:rPr>
              <a:t> pro </a:t>
            </a:r>
            <a:r>
              <a:rPr lang="pl-PL" sz="2000" dirty="0" err="1" smtClean="0">
                <a:solidFill>
                  <a:srgbClr val="0070C0"/>
                </a:solidFill>
              </a:rPr>
              <a:t>výstupy</a:t>
            </a:r>
            <a:r>
              <a:rPr lang="pl-PL" sz="2000" dirty="0" smtClean="0">
                <a:solidFill>
                  <a:srgbClr val="0070C0"/>
                </a:solidFill>
              </a:rPr>
              <a:t> projektu</a:t>
            </a:r>
          </a:p>
          <a:p>
            <a:pPr algn="just">
              <a:buSzPct val="100000"/>
            </a:pPr>
            <a:r>
              <a:rPr lang="pl-PL" sz="2000" dirty="0" smtClean="0"/>
              <a:t>Instalacja na obiekcie małej tabliczki PCV z kodem QR (wytyczenie szlaku – program lojalnościowy)</a:t>
            </a:r>
          </a:p>
          <a:p>
            <a:pPr algn="just">
              <a:buSzPct val="100000"/>
            </a:pPr>
            <a:r>
              <a:rPr lang="pl-PL" sz="2000" dirty="0" err="1" smtClean="0">
                <a:solidFill>
                  <a:srgbClr val="0070C0"/>
                </a:solidFill>
              </a:rPr>
              <a:t>Šetrná</a:t>
            </a:r>
            <a:r>
              <a:rPr lang="pl-PL" sz="2000" dirty="0" smtClean="0">
                <a:solidFill>
                  <a:srgbClr val="0070C0"/>
                </a:solidFill>
              </a:rPr>
              <a:t> </a:t>
            </a:r>
            <a:r>
              <a:rPr lang="pl-PL" sz="2000" dirty="0" err="1" smtClean="0">
                <a:solidFill>
                  <a:srgbClr val="0070C0"/>
                </a:solidFill>
              </a:rPr>
              <a:t>instalace</a:t>
            </a:r>
            <a:r>
              <a:rPr lang="pl-PL" sz="2000" dirty="0" smtClean="0">
                <a:solidFill>
                  <a:srgbClr val="0070C0"/>
                </a:solidFill>
              </a:rPr>
              <a:t> </a:t>
            </a:r>
            <a:r>
              <a:rPr lang="pl-PL" sz="2000" dirty="0" err="1" smtClean="0">
                <a:solidFill>
                  <a:srgbClr val="0070C0"/>
                </a:solidFill>
              </a:rPr>
              <a:t>malé</a:t>
            </a:r>
            <a:r>
              <a:rPr lang="pl-PL" sz="2000" dirty="0" smtClean="0">
                <a:solidFill>
                  <a:srgbClr val="0070C0"/>
                </a:solidFill>
              </a:rPr>
              <a:t> PVC </a:t>
            </a:r>
            <a:r>
              <a:rPr lang="pl-PL" sz="2000" dirty="0" err="1" smtClean="0">
                <a:solidFill>
                  <a:srgbClr val="0070C0"/>
                </a:solidFill>
              </a:rPr>
              <a:t>tabulky</a:t>
            </a:r>
            <a:r>
              <a:rPr lang="pl-PL" sz="2000" dirty="0" smtClean="0">
                <a:solidFill>
                  <a:srgbClr val="0070C0"/>
                </a:solidFill>
              </a:rPr>
              <a:t> s QR </a:t>
            </a:r>
            <a:r>
              <a:rPr lang="pl-PL" sz="2000" dirty="0" err="1" smtClean="0">
                <a:solidFill>
                  <a:srgbClr val="0070C0"/>
                </a:solidFill>
              </a:rPr>
              <a:t>kódem</a:t>
            </a:r>
            <a:r>
              <a:rPr lang="pl-PL" sz="2000" dirty="0" smtClean="0">
                <a:solidFill>
                  <a:srgbClr val="0070C0"/>
                </a:solidFill>
              </a:rPr>
              <a:t> na </a:t>
            </a:r>
            <a:r>
              <a:rPr lang="pl-PL" sz="2000" dirty="0" err="1" smtClean="0">
                <a:solidFill>
                  <a:srgbClr val="0070C0"/>
                </a:solidFill>
              </a:rPr>
              <a:t>objektu</a:t>
            </a:r>
            <a:r>
              <a:rPr lang="pl-PL" sz="2000" dirty="0" smtClean="0">
                <a:solidFill>
                  <a:srgbClr val="0070C0"/>
                </a:solidFill>
              </a:rPr>
              <a:t> (</a:t>
            </a:r>
            <a:r>
              <a:rPr lang="pl-PL" sz="2000" dirty="0" err="1" smtClean="0">
                <a:solidFill>
                  <a:srgbClr val="0070C0"/>
                </a:solidFill>
              </a:rPr>
              <a:t>vytyčení</a:t>
            </a:r>
            <a:r>
              <a:rPr lang="pl-PL" sz="2000" dirty="0" smtClean="0">
                <a:solidFill>
                  <a:srgbClr val="0070C0"/>
                </a:solidFill>
              </a:rPr>
              <a:t> </a:t>
            </a:r>
            <a:r>
              <a:rPr lang="pl-PL" sz="2000" dirty="0" err="1" smtClean="0">
                <a:solidFill>
                  <a:srgbClr val="0070C0"/>
                </a:solidFill>
              </a:rPr>
              <a:t>stezky</a:t>
            </a:r>
            <a:r>
              <a:rPr lang="pl-PL" sz="2000" dirty="0" smtClean="0">
                <a:solidFill>
                  <a:srgbClr val="0070C0"/>
                </a:solidFill>
              </a:rPr>
              <a:t> – </a:t>
            </a:r>
            <a:r>
              <a:rPr lang="pl-PL" sz="2000" dirty="0" err="1" smtClean="0">
                <a:solidFill>
                  <a:srgbClr val="0070C0"/>
                </a:solidFill>
              </a:rPr>
              <a:t>věrnostní</a:t>
            </a:r>
            <a:r>
              <a:rPr lang="pl-PL" sz="2000" dirty="0" smtClean="0">
                <a:solidFill>
                  <a:srgbClr val="0070C0"/>
                </a:solidFill>
              </a:rPr>
              <a:t> program)</a:t>
            </a:r>
          </a:p>
          <a:p>
            <a:pPr algn="just">
              <a:buSzPct val="100000"/>
            </a:pPr>
            <a:r>
              <a:rPr lang="pl-PL" sz="2000" dirty="0" smtClean="0"/>
              <a:t>Odbiór i odpowiednie umieszczenie pieczęci obiektu (wytyczenie szlaku – program lojalnościowy)</a:t>
            </a:r>
          </a:p>
          <a:p>
            <a:pPr algn="just">
              <a:buSzPct val="100000"/>
            </a:pPr>
            <a:r>
              <a:rPr lang="pl-PL" sz="2000" dirty="0" err="1" smtClean="0">
                <a:solidFill>
                  <a:srgbClr val="0070C0"/>
                </a:solidFill>
              </a:rPr>
              <a:t>Převzetí</a:t>
            </a:r>
            <a:r>
              <a:rPr lang="pl-PL" sz="2000" dirty="0" smtClean="0">
                <a:solidFill>
                  <a:srgbClr val="0070C0"/>
                </a:solidFill>
              </a:rPr>
              <a:t> a </a:t>
            </a:r>
            <a:r>
              <a:rPr lang="pl-PL" sz="2000" dirty="0" err="1" smtClean="0">
                <a:solidFill>
                  <a:srgbClr val="0070C0"/>
                </a:solidFill>
              </a:rPr>
              <a:t>vhodné</a:t>
            </a:r>
            <a:r>
              <a:rPr lang="pl-PL" sz="2000" dirty="0" smtClean="0">
                <a:solidFill>
                  <a:srgbClr val="0070C0"/>
                </a:solidFill>
              </a:rPr>
              <a:t> </a:t>
            </a:r>
            <a:r>
              <a:rPr lang="pl-PL" sz="2000" dirty="0" err="1" smtClean="0">
                <a:solidFill>
                  <a:srgbClr val="0070C0"/>
                </a:solidFill>
              </a:rPr>
              <a:t>umístění</a:t>
            </a:r>
            <a:r>
              <a:rPr lang="pl-PL" sz="2000" dirty="0" smtClean="0">
                <a:solidFill>
                  <a:srgbClr val="0070C0"/>
                </a:solidFill>
              </a:rPr>
              <a:t> </a:t>
            </a:r>
            <a:r>
              <a:rPr lang="pl-PL" sz="2000" dirty="0" err="1" smtClean="0">
                <a:solidFill>
                  <a:srgbClr val="0070C0"/>
                </a:solidFill>
              </a:rPr>
              <a:t>razítka</a:t>
            </a:r>
            <a:r>
              <a:rPr lang="pl-PL" sz="2000" dirty="0" smtClean="0">
                <a:solidFill>
                  <a:srgbClr val="0070C0"/>
                </a:solidFill>
              </a:rPr>
              <a:t> a </a:t>
            </a:r>
            <a:r>
              <a:rPr lang="pl-PL" sz="2000" dirty="0" err="1" smtClean="0">
                <a:solidFill>
                  <a:srgbClr val="0070C0"/>
                </a:solidFill>
              </a:rPr>
              <a:t>razidla</a:t>
            </a:r>
            <a:r>
              <a:rPr lang="pl-PL" sz="2000" dirty="0" smtClean="0">
                <a:solidFill>
                  <a:srgbClr val="0070C0"/>
                </a:solidFill>
              </a:rPr>
              <a:t> </a:t>
            </a:r>
            <a:r>
              <a:rPr lang="pl-PL" sz="2000" dirty="0" err="1" smtClean="0">
                <a:solidFill>
                  <a:srgbClr val="0070C0"/>
                </a:solidFill>
              </a:rPr>
              <a:t>objektu</a:t>
            </a:r>
            <a:r>
              <a:rPr lang="pl-PL" sz="2000" dirty="0" smtClean="0">
                <a:solidFill>
                  <a:srgbClr val="0070C0"/>
                </a:solidFill>
              </a:rPr>
              <a:t> (</a:t>
            </a:r>
            <a:r>
              <a:rPr lang="pl-PL" sz="2000" dirty="0" err="1" smtClean="0">
                <a:solidFill>
                  <a:srgbClr val="0070C0"/>
                </a:solidFill>
              </a:rPr>
              <a:t>vytyčení</a:t>
            </a:r>
            <a:r>
              <a:rPr lang="pl-PL" sz="2000" dirty="0" smtClean="0">
                <a:solidFill>
                  <a:srgbClr val="0070C0"/>
                </a:solidFill>
              </a:rPr>
              <a:t> </a:t>
            </a:r>
            <a:r>
              <a:rPr lang="pl-PL" sz="2000" dirty="0" err="1" smtClean="0">
                <a:solidFill>
                  <a:srgbClr val="0070C0"/>
                </a:solidFill>
              </a:rPr>
              <a:t>stezky</a:t>
            </a:r>
            <a:r>
              <a:rPr lang="pl-PL" sz="2000" dirty="0" smtClean="0">
                <a:solidFill>
                  <a:srgbClr val="0070C0"/>
                </a:solidFill>
              </a:rPr>
              <a:t> – </a:t>
            </a:r>
            <a:r>
              <a:rPr lang="pl-PL" sz="2000" dirty="0" err="1" smtClean="0">
                <a:solidFill>
                  <a:srgbClr val="0070C0"/>
                </a:solidFill>
              </a:rPr>
              <a:t>věrnostní</a:t>
            </a:r>
            <a:r>
              <a:rPr lang="pl-PL" sz="2000" dirty="0" smtClean="0">
                <a:solidFill>
                  <a:srgbClr val="0070C0"/>
                </a:solidFill>
              </a:rPr>
              <a:t> program)</a:t>
            </a:r>
          </a:p>
          <a:p>
            <a:pPr algn="just">
              <a:buSzPct val="100000"/>
            </a:pPr>
            <a:r>
              <a:rPr lang="pl-PL" sz="2000" dirty="0" smtClean="0"/>
              <a:t>Dystrybucja powstałych materiałów promocyjnych i produktów projektu </a:t>
            </a:r>
            <a:r>
              <a:rPr lang="pl-PL" sz="1400" dirty="0" smtClean="0"/>
              <a:t>(broszury w wersji językowej CZ, PL, EN, DE, mapy, </a:t>
            </a:r>
            <a:br>
              <a:rPr lang="pl-PL" sz="1400" dirty="0" smtClean="0"/>
            </a:br>
            <a:r>
              <a:rPr lang="pl-PL" sz="1400" dirty="0" smtClean="0"/>
              <a:t>„dzienniczek wędrówek” itp.)</a:t>
            </a:r>
          </a:p>
          <a:p>
            <a:pPr algn="just">
              <a:buSzPct val="100000"/>
            </a:pPr>
            <a:r>
              <a:rPr lang="pl-PL" sz="2000" dirty="0" err="1" smtClean="0">
                <a:solidFill>
                  <a:srgbClr val="0070C0"/>
                </a:solidFill>
              </a:rPr>
              <a:t>Distribuce</a:t>
            </a:r>
            <a:r>
              <a:rPr lang="pl-PL" sz="2000" dirty="0" smtClean="0">
                <a:solidFill>
                  <a:srgbClr val="0070C0"/>
                </a:solidFill>
              </a:rPr>
              <a:t> </a:t>
            </a:r>
            <a:r>
              <a:rPr lang="pl-PL" sz="2000" dirty="0" err="1" smtClean="0">
                <a:solidFill>
                  <a:srgbClr val="0070C0"/>
                </a:solidFill>
              </a:rPr>
              <a:t>vzniklých</a:t>
            </a:r>
            <a:r>
              <a:rPr lang="pl-PL" sz="2000" dirty="0" smtClean="0">
                <a:solidFill>
                  <a:srgbClr val="0070C0"/>
                </a:solidFill>
              </a:rPr>
              <a:t> </a:t>
            </a:r>
            <a:r>
              <a:rPr lang="pl-PL" sz="2000" dirty="0" err="1" smtClean="0">
                <a:solidFill>
                  <a:srgbClr val="0070C0"/>
                </a:solidFill>
              </a:rPr>
              <a:t>propagačních</a:t>
            </a:r>
            <a:r>
              <a:rPr lang="pl-PL" sz="2000" dirty="0" smtClean="0">
                <a:solidFill>
                  <a:srgbClr val="0070C0"/>
                </a:solidFill>
              </a:rPr>
              <a:t> </a:t>
            </a:r>
            <a:r>
              <a:rPr lang="pl-PL" sz="2000" dirty="0" err="1" smtClean="0">
                <a:solidFill>
                  <a:srgbClr val="0070C0"/>
                </a:solidFill>
              </a:rPr>
              <a:t>materiálů</a:t>
            </a:r>
            <a:r>
              <a:rPr lang="pl-PL" sz="2000" dirty="0" smtClean="0">
                <a:solidFill>
                  <a:srgbClr val="0070C0"/>
                </a:solidFill>
              </a:rPr>
              <a:t> a </a:t>
            </a:r>
            <a:r>
              <a:rPr lang="pl-PL" sz="2000" dirty="0" err="1" smtClean="0">
                <a:solidFill>
                  <a:srgbClr val="0070C0"/>
                </a:solidFill>
              </a:rPr>
              <a:t>výstupů</a:t>
            </a:r>
            <a:r>
              <a:rPr lang="pl-PL" sz="2000" dirty="0" smtClean="0">
                <a:solidFill>
                  <a:srgbClr val="0070C0"/>
                </a:solidFill>
              </a:rPr>
              <a:t> projektu </a:t>
            </a:r>
            <a:r>
              <a:rPr lang="pl-PL" sz="1400" dirty="0" smtClean="0">
                <a:solidFill>
                  <a:srgbClr val="0070C0"/>
                </a:solidFill>
              </a:rPr>
              <a:t>(</a:t>
            </a:r>
            <a:r>
              <a:rPr lang="pl-PL" sz="1400" dirty="0" err="1" smtClean="0">
                <a:solidFill>
                  <a:srgbClr val="0070C0"/>
                </a:solidFill>
              </a:rPr>
              <a:t>brožurky</a:t>
            </a:r>
            <a:r>
              <a:rPr lang="pl-PL" sz="1400" dirty="0" smtClean="0">
                <a:solidFill>
                  <a:srgbClr val="0070C0"/>
                </a:solidFill>
              </a:rPr>
              <a:t> v CZ, PL, EN a DE </a:t>
            </a:r>
            <a:r>
              <a:rPr lang="pl-PL" sz="1400" dirty="0" err="1" smtClean="0">
                <a:solidFill>
                  <a:srgbClr val="0070C0"/>
                </a:solidFill>
              </a:rPr>
              <a:t>jazykové</a:t>
            </a:r>
            <a:r>
              <a:rPr lang="pl-PL" sz="1400" dirty="0" smtClean="0">
                <a:solidFill>
                  <a:srgbClr val="0070C0"/>
                </a:solidFill>
              </a:rPr>
              <a:t> </a:t>
            </a:r>
            <a:r>
              <a:rPr lang="pl-PL" sz="1400" dirty="0" err="1" smtClean="0">
                <a:solidFill>
                  <a:srgbClr val="0070C0"/>
                </a:solidFill>
              </a:rPr>
              <a:t>verzi</a:t>
            </a:r>
            <a:r>
              <a:rPr lang="pl-PL" sz="1400" dirty="0" smtClean="0">
                <a:solidFill>
                  <a:srgbClr val="0070C0"/>
                </a:solidFill>
              </a:rPr>
              <a:t>, mapy, „</a:t>
            </a:r>
            <a:r>
              <a:rPr lang="pl-PL" sz="1400" dirty="0" err="1" smtClean="0">
                <a:solidFill>
                  <a:srgbClr val="0070C0"/>
                </a:solidFill>
              </a:rPr>
              <a:t>vandrbuch</a:t>
            </a:r>
            <a:r>
              <a:rPr lang="pl-PL" sz="1400" dirty="0" smtClean="0">
                <a:solidFill>
                  <a:srgbClr val="0070C0"/>
                </a:solidFill>
              </a:rPr>
              <a:t>” aj.)</a:t>
            </a:r>
          </a:p>
          <a:p>
            <a:pPr algn="just">
              <a:buSzPct val="100000"/>
            </a:pPr>
            <a:r>
              <a:rPr lang="pl-PL" sz="2000" dirty="0" smtClean="0"/>
              <a:t>Promocja szlaku i programu lojalnościowego za pomocą odpowiednich środków (np. strony internetowe itp.)</a:t>
            </a:r>
          </a:p>
          <a:p>
            <a:pPr algn="just">
              <a:buSzPct val="100000"/>
            </a:pPr>
            <a:r>
              <a:rPr lang="pl-PL" sz="2000" dirty="0" err="1" smtClean="0">
                <a:solidFill>
                  <a:srgbClr val="0070C0"/>
                </a:solidFill>
              </a:rPr>
              <a:t>Propagace</a:t>
            </a:r>
            <a:r>
              <a:rPr lang="pl-PL" sz="2000" dirty="0" smtClean="0">
                <a:solidFill>
                  <a:srgbClr val="0070C0"/>
                </a:solidFill>
              </a:rPr>
              <a:t> </a:t>
            </a:r>
            <a:r>
              <a:rPr lang="pl-PL" sz="2000" dirty="0" err="1" smtClean="0">
                <a:solidFill>
                  <a:srgbClr val="0070C0"/>
                </a:solidFill>
              </a:rPr>
              <a:t>stezky</a:t>
            </a:r>
            <a:r>
              <a:rPr lang="pl-PL" sz="2000" dirty="0" smtClean="0">
                <a:solidFill>
                  <a:srgbClr val="0070C0"/>
                </a:solidFill>
              </a:rPr>
              <a:t> a </a:t>
            </a:r>
            <a:r>
              <a:rPr lang="pl-PL" sz="2000" dirty="0" err="1" smtClean="0">
                <a:solidFill>
                  <a:srgbClr val="0070C0"/>
                </a:solidFill>
              </a:rPr>
              <a:t>věrnostního</a:t>
            </a:r>
            <a:r>
              <a:rPr lang="pl-PL" sz="2000" dirty="0" smtClean="0">
                <a:solidFill>
                  <a:srgbClr val="0070C0"/>
                </a:solidFill>
              </a:rPr>
              <a:t> programu </a:t>
            </a:r>
            <a:r>
              <a:rPr lang="pl-PL" sz="2000" dirty="0" err="1" smtClean="0">
                <a:solidFill>
                  <a:srgbClr val="0070C0"/>
                </a:solidFill>
              </a:rPr>
              <a:t>vhodnými</a:t>
            </a:r>
            <a:r>
              <a:rPr lang="pl-PL" sz="2000" dirty="0" smtClean="0">
                <a:solidFill>
                  <a:srgbClr val="0070C0"/>
                </a:solidFill>
              </a:rPr>
              <a:t> </a:t>
            </a:r>
            <a:r>
              <a:rPr lang="pl-PL" sz="2000" dirty="0" err="1" smtClean="0">
                <a:solidFill>
                  <a:srgbClr val="0070C0"/>
                </a:solidFill>
              </a:rPr>
              <a:t>prostředky</a:t>
            </a:r>
            <a:r>
              <a:rPr lang="pl-PL" sz="2000" dirty="0" smtClean="0">
                <a:solidFill>
                  <a:srgbClr val="0070C0"/>
                </a:solidFill>
              </a:rPr>
              <a:t> (</a:t>
            </a:r>
            <a:r>
              <a:rPr lang="pl-PL" sz="2000" dirty="0" err="1" smtClean="0">
                <a:solidFill>
                  <a:srgbClr val="0070C0"/>
                </a:solidFill>
              </a:rPr>
              <a:t>např</a:t>
            </a:r>
            <a:r>
              <a:rPr lang="pl-PL" sz="2000" dirty="0" smtClean="0">
                <a:solidFill>
                  <a:srgbClr val="0070C0"/>
                </a:solidFill>
              </a:rPr>
              <a:t>. </a:t>
            </a:r>
            <a:r>
              <a:rPr lang="pl-PL" sz="2000" dirty="0" err="1" smtClean="0">
                <a:solidFill>
                  <a:srgbClr val="0070C0"/>
                </a:solidFill>
              </a:rPr>
              <a:t>webové</a:t>
            </a:r>
            <a:r>
              <a:rPr lang="pl-PL" sz="2000" dirty="0" smtClean="0">
                <a:solidFill>
                  <a:srgbClr val="0070C0"/>
                </a:solidFill>
              </a:rPr>
              <a:t> </a:t>
            </a:r>
            <a:r>
              <a:rPr lang="pl-PL" sz="2000" dirty="0" err="1" smtClean="0">
                <a:solidFill>
                  <a:srgbClr val="0070C0"/>
                </a:solidFill>
              </a:rPr>
              <a:t>stránky</a:t>
            </a:r>
            <a:r>
              <a:rPr lang="pl-PL" sz="2000" dirty="0" smtClean="0">
                <a:solidFill>
                  <a:srgbClr val="0070C0"/>
                </a:solidFill>
              </a:rPr>
              <a:t> aj.)</a:t>
            </a:r>
          </a:p>
          <a:p>
            <a:pPr algn="just">
              <a:buSzPct val="100000"/>
            </a:pPr>
            <a:r>
              <a:rPr lang="pl-PL" sz="2000" dirty="0" smtClean="0"/>
              <a:t>Możliwy udział w wybranych miękkich działaniach projektu</a:t>
            </a:r>
          </a:p>
          <a:p>
            <a:pPr algn="just">
              <a:buSzPct val="100000"/>
            </a:pPr>
            <a:r>
              <a:rPr lang="pl-PL" sz="2000" dirty="0" err="1" smtClean="0">
                <a:solidFill>
                  <a:srgbClr val="0070C0"/>
                </a:solidFill>
              </a:rPr>
              <a:t>Možná</a:t>
            </a:r>
            <a:r>
              <a:rPr lang="pl-PL" sz="2000" dirty="0" smtClean="0">
                <a:solidFill>
                  <a:srgbClr val="0070C0"/>
                </a:solidFill>
              </a:rPr>
              <a:t> </a:t>
            </a:r>
            <a:r>
              <a:rPr lang="pl-PL" sz="2000" dirty="0" err="1" smtClean="0">
                <a:solidFill>
                  <a:srgbClr val="0070C0"/>
                </a:solidFill>
              </a:rPr>
              <a:t>účast</a:t>
            </a:r>
            <a:r>
              <a:rPr lang="pl-PL" sz="2000" dirty="0" smtClean="0">
                <a:solidFill>
                  <a:srgbClr val="0070C0"/>
                </a:solidFill>
              </a:rPr>
              <a:t> na </a:t>
            </a:r>
            <a:r>
              <a:rPr lang="pl-PL" sz="2000" dirty="0" err="1" smtClean="0">
                <a:solidFill>
                  <a:srgbClr val="0070C0"/>
                </a:solidFill>
              </a:rPr>
              <a:t>vybraných</a:t>
            </a:r>
            <a:r>
              <a:rPr lang="pl-PL" sz="2000" dirty="0" smtClean="0">
                <a:solidFill>
                  <a:srgbClr val="0070C0"/>
                </a:solidFill>
              </a:rPr>
              <a:t> </a:t>
            </a:r>
            <a:r>
              <a:rPr lang="pl-PL" sz="2000" dirty="0" err="1" smtClean="0">
                <a:solidFill>
                  <a:srgbClr val="0070C0"/>
                </a:solidFill>
              </a:rPr>
              <a:t>měkkých</a:t>
            </a:r>
            <a:r>
              <a:rPr lang="pl-PL" sz="2000" dirty="0" smtClean="0">
                <a:solidFill>
                  <a:srgbClr val="0070C0"/>
                </a:solidFill>
              </a:rPr>
              <a:t> </a:t>
            </a:r>
            <a:r>
              <a:rPr lang="pl-PL" sz="2000" dirty="0" err="1" smtClean="0">
                <a:solidFill>
                  <a:srgbClr val="0070C0"/>
                </a:solidFill>
              </a:rPr>
              <a:t>aktivitách</a:t>
            </a:r>
            <a:r>
              <a:rPr lang="pl-PL" sz="2000" dirty="0" smtClean="0">
                <a:solidFill>
                  <a:srgbClr val="0070C0"/>
                </a:solidFill>
              </a:rPr>
              <a:t> projektu</a:t>
            </a:r>
            <a:endParaRPr lang="pl-PL" sz="2000" dirty="0" smtClean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1000" b="1" dirty="0" smtClean="0"/>
          </a:p>
          <a:p>
            <a:pPr marL="0" indent="0" algn="just">
              <a:spcBef>
                <a:spcPts val="0"/>
              </a:spcBef>
              <a:buClr>
                <a:schemeClr val="accent2">
                  <a:lumMod val="75000"/>
                </a:schemeClr>
              </a:buClr>
              <a:buSzPct val="100000"/>
              <a:buNone/>
            </a:pPr>
            <a:endParaRPr lang="pl-PL" sz="1900" dirty="0">
              <a:solidFill>
                <a:srgbClr val="00B05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 rot="775492">
            <a:off x="5167596" y="2605780"/>
            <a:ext cx="41643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…a to wszystko bez udziału finansowego </a:t>
            </a:r>
            <a:r>
              <a:rPr lang="pl-PL" sz="1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pl-PL" sz="17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17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…a to </a:t>
            </a:r>
            <a:r>
              <a:rPr lang="pl-PL" sz="1700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</a:t>
            </a:r>
            <a:r>
              <a:rPr lang="pl-PL" sz="17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bez </a:t>
            </a:r>
            <a:r>
              <a:rPr lang="pl-PL" sz="1700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finanční</a:t>
            </a:r>
            <a:r>
              <a:rPr lang="pl-PL" sz="17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700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účasti</a:t>
            </a:r>
            <a:r>
              <a:rPr lang="pl-PL" sz="17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7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pl-PL" sz="1700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39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83739"/>
            <a:ext cx="3236691" cy="4552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32867"/>
            <a:ext cx="3157866" cy="448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77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84784"/>
            <a:ext cx="5935263" cy="444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5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" y="5962819"/>
            <a:ext cx="9034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799" y="1628800"/>
            <a:ext cx="7772400" cy="1470025"/>
          </a:xfrm>
        </p:spPr>
        <p:txBody>
          <a:bodyPr/>
          <a:lstStyle/>
          <a:p>
            <a:pPr marL="25650" lvl="0"/>
            <a:r>
              <a:rPr lang="pl-PL" u="sng" dirty="0" smtClean="0">
                <a:ea typeface="Calibri"/>
                <a:cs typeface="Calibri"/>
              </a:rPr>
              <a:t>DZIĘKUJĘ ZA UWAGĘ</a:t>
            </a:r>
            <a:r>
              <a:rPr lang="pl-PL" u="sng" dirty="0">
                <a:ea typeface="Calibri"/>
                <a:cs typeface="Calibri"/>
              </a:rPr>
              <a:t/>
            </a:r>
            <a:br>
              <a:rPr lang="pl-PL" u="sng" dirty="0">
                <a:ea typeface="Calibri"/>
                <a:cs typeface="Calibri"/>
              </a:rPr>
            </a:br>
            <a:r>
              <a:rPr lang="pl-PL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DĚKUJI ZA POZORNOST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2" y="3212976"/>
            <a:ext cx="8712968" cy="2880320"/>
          </a:xfrm>
        </p:spPr>
        <p:txBody>
          <a:bodyPr>
            <a:normAutofit fontScale="47500" lnSpcReduction="20000"/>
          </a:bodyPr>
          <a:lstStyle/>
          <a:p>
            <a:pPr>
              <a:spcBef>
                <a:spcPts val="4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pl-PL" sz="2400" b="1" u="sng" dirty="0">
              <a:solidFill>
                <a:srgbClr val="002060"/>
              </a:solidFill>
            </a:endParaRPr>
          </a:p>
          <a:p>
            <a:pPr>
              <a:spcBef>
                <a:spcPts val="4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pl-PL" b="1" dirty="0">
                <a:solidFill>
                  <a:srgbClr val="002060"/>
                </a:solidFill>
              </a:rPr>
              <a:t>EUROREGION SILESIA</a:t>
            </a:r>
          </a:p>
          <a:p>
            <a:pPr>
              <a:spcBef>
                <a:spcPts val="4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pl-PL" b="1" dirty="0">
                <a:solidFill>
                  <a:srgbClr val="002060"/>
                </a:solidFill>
              </a:rPr>
              <a:t>ul. Batorego 7, 47-400 Racibórz · Rzeczpospolita Polska</a:t>
            </a:r>
          </a:p>
          <a:p>
            <a:pPr>
              <a:spcBef>
                <a:spcPts val="4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pl-PL" b="1" dirty="0">
                <a:solidFill>
                  <a:srgbClr val="002060"/>
                </a:solidFill>
              </a:rPr>
              <a:t>Tel. : +48 32 415 64 94 	</a:t>
            </a:r>
            <a:r>
              <a:rPr lang="pl-PL" b="1" dirty="0" smtClean="0">
                <a:solidFill>
                  <a:srgbClr val="002060"/>
                </a:solidFill>
              </a:rPr>
              <a:t>	e-mail </a:t>
            </a:r>
            <a:r>
              <a:rPr lang="pl-PL" b="1" dirty="0">
                <a:solidFill>
                  <a:srgbClr val="002060"/>
                </a:solidFill>
              </a:rPr>
              <a:t>: info@euroregion-silesia.pl </a:t>
            </a:r>
            <a:r>
              <a:rPr lang="pl-PL" b="1" dirty="0" smtClean="0">
                <a:solidFill>
                  <a:srgbClr val="002060"/>
                </a:solidFill>
              </a:rPr>
              <a:t>	</a:t>
            </a:r>
            <a:r>
              <a:rPr lang="pl-PL" b="1" dirty="0" smtClean="0">
                <a:solidFill>
                  <a:srgbClr val="0070C0"/>
                </a:solidFill>
                <a:hlinkClick r:id="rId4"/>
              </a:rPr>
              <a:t>www.euroregion-silesia.pl</a:t>
            </a:r>
            <a:endParaRPr lang="pl-PL" b="1" dirty="0">
              <a:solidFill>
                <a:srgbClr val="0070C0"/>
              </a:solidFill>
            </a:endParaRPr>
          </a:p>
          <a:p>
            <a:pPr>
              <a:spcBef>
                <a:spcPts val="4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pl-PL" b="1" dirty="0">
              <a:solidFill>
                <a:srgbClr val="002060"/>
              </a:solidFill>
            </a:endParaRPr>
          </a:p>
          <a:p>
            <a:pPr>
              <a:spcBef>
                <a:spcPts val="4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pl-PL" b="1" dirty="0">
                <a:solidFill>
                  <a:srgbClr val="002060"/>
                </a:solidFill>
              </a:rPr>
              <a:t>Horní náměstí 69, 746 01 Opava · Česká republika</a:t>
            </a:r>
          </a:p>
          <a:p>
            <a:pPr>
              <a:spcBef>
                <a:spcPts val="4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pl-PL" b="1" dirty="0">
                <a:solidFill>
                  <a:srgbClr val="002060"/>
                </a:solidFill>
              </a:rPr>
              <a:t>Tel. : +420 553 756 220 </a:t>
            </a:r>
            <a:r>
              <a:rPr lang="pl-PL" b="1" dirty="0" smtClean="0">
                <a:solidFill>
                  <a:srgbClr val="002060"/>
                </a:solidFill>
              </a:rPr>
              <a:t>	 e-mail</a:t>
            </a:r>
            <a:r>
              <a:rPr lang="pl-PL" b="1" dirty="0">
                <a:solidFill>
                  <a:srgbClr val="002060"/>
                </a:solidFill>
              </a:rPr>
              <a:t>: </a:t>
            </a:r>
            <a:r>
              <a:rPr lang="pl-PL" b="1" dirty="0" smtClean="0">
                <a:solidFill>
                  <a:srgbClr val="002060"/>
                </a:solidFill>
              </a:rPr>
              <a:t>euroregion.silesia@opava-city.cz 	 </a:t>
            </a:r>
            <a:r>
              <a:rPr lang="pl-PL" b="1" dirty="0" smtClean="0">
                <a:solidFill>
                  <a:srgbClr val="002060"/>
                </a:solidFill>
                <a:hlinkClick r:id="rId5"/>
              </a:rPr>
              <a:t>www.euroregion-silesia.cz</a:t>
            </a:r>
            <a:endParaRPr lang="pl-PL" b="1" dirty="0">
              <a:solidFill>
                <a:srgbClr val="002060"/>
              </a:solidFill>
            </a:endParaRPr>
          </a:p>
          <a:p>
            <a:pPr>
              <a:spcBef>
                <a:spcPts val="4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pl-PL" b="1" dirty="0">
              <a:solidFill>
                <a:srgbClr val="002060"/>
              </a:solidFill>
            </a:endParaRPr>
          </a:p>
          <a:p>
            <a:pPr>
              <a:spcBef>
                <a:spcPts val="4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pl-PL" sz="2800" b="1" dirty="0">
                <a:solidFill>
                  <a:srgbClr val="0070C0"/>
                </a:solidFill>
              </a:rPr>
              <a:t>INTERREG V-A </a:t>
            </a:r>
            <a:r>
              <a:rPr lang="pl-PL" sz="2800" b="1" dirty="0" smtClean="0">
                <a:solidFill>
                  <a:srgbClr val="0070C0"/>
                </a:solidFill>
              </a:rPr>
              <a:t>ČR-PR 2014-2020</a:t>
            </a:r>
            <a:endParaRPr lang="pl-PL" sz="2800" b="1" dirty="0">
              <a:solidFill>
                <a:srgbClr val="0070C0"/>
              </a:solidFill>
            </a:endParaRPr>
          </a:p>
          <a:p>
            <a:pPr>
              <a:spcBef>
                <a:spcPts val="4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2800" b="1" dirty="0" smtClean="0">
                <a:solidFill>
                  <a:schemeClr val="accent2">
                    <a:lumMod val="75000"/>
                  </a:schemeClr>
                </a:solidFill>
                <a:hlinkClick r:id="rId6"/>
              </a:rPr>
              <a:t>www.cz-pl.eu</a:t>
            </a:r>
            <a:r>
              <a:rPr lang="cs-CZ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465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23355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1557230"/>
            <a:ext cx="3303233" cy="218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87709"/>
            <a:ext cx="3225044" cy="2150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7709"/>
            <a:ext cx="3243213" cy="217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2780928"/>
            <a:ext cx="3040749" cy="1713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90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323528" y="1568005"/>
            <a:ext cx="86409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u="sng" dirty="0" smtClean="0">
                <a:ea typeface="Calibri"/>
                <a:cs typeface="Calibri"/>
              </a:rPr>
              <a:t>Początki powstania koncepcji szlaku</a:t>
            </a:r>
          </a:p>
          <a:p>
            <a:pPr marL="25650" lvl="0" algn="ctr"/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Počátky vzniku koncepce stezky</a:t>
            </a:r>
            <a:endParaRPr lang="pl-PL" sz="3200" u="sng" dirty="0" smtClean="0"/>
          </a:p>
          <a:p>
            <a:pPr marL="514350" lvl="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51520" y="2741563"/>
            <a:ext cx="8748972" cy="327972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sz="2200" b="1" i="1" dirty="0" smtClean="0"/>
              <a:t>Program INTERREG V-A </a:t>
            </a:r>
            <a:r>
              <a:rPr lang="pl-PL" sz="2200" b="1" i="1" dirty="0" err="1" smtClean="0"/>
              <a:t>RCz</a:t>
            </a:r>
            <a:r>
              <a:rPr lang="pl-PL" sz="2200" b="1" i="1" dirty="0" smtClean="0"/>
              <a:t>-RP 2014-2020</a:t>
            </a:r>
          </a:p>
          <a:p>
            <a:pPr marL="0" indent="0" algn="ctr">
              <a:buNone/>
            </a:pPr>
            <a:r>
              <a:rPr lang="pl-PL" sz="2200" b="1" i="1" dirty="0" smtClean="0">
                <a:solidFill>
                  <a:srgbClr val="0070C0"/>
                </a:solidFill>
              </a:rPr>
              <a:t>Program INTERREG V-A ČR-PR 2014-2020</a:t>
            </a:r>
          </a:p>
          <a:p>
            <a:pPr marL="0" indent="0" algn="ctr">
              <a:buNone/>
            </a:pPr>
            <a:r>
              <a:rPr lang="pl-PL" sz="2200" b="1" dirty="0" smtClean="0"/>
              <a:t> </a:t>
            </a:r>
          </a:p>
          <a:p>
            <a:r>
              <a:rPr lang="pl-PL" sz="2000" dirty="0" smtClean="0"/>
              <a:t>zatwierdzenie Programu INTERREG V-A </a:t>
            </a:r>
            <a:r>
              <a:rPr lang="pl-PL" sz="2000" dirty="0" err="1" smtClean="0"/>
              <a:t>RCz</a:t>
            </a:r>
            <a:r>
              <a:rPr lang="pl-PL" sz="2000" dirty="0" smtClean="0"/>
              <a:t>-RP 2014-2020 – </a:t>
            </a:r>
            <a:r>
              <a:rPr lang="pl-PL" sz="2000" b="1" dirty="0" smtClean="0"/>
              <a:t>23.6.2015:</a:t>
            </a:r>
          </a:p>
          <a:p>
            <a:pPr lvl="1"/>
            <a:r>
              <a:rPr lang="pl-PL" sz="1600" dirty="0" smtClean="0"/>
              <a:t>oś priorytetowa 2 „Rozwój potencjału przyrodniczego i kulturowego na rzecz wspierania zatrudnienia”</a:t>
            </a:r>
          </a:p>
          <a:p>
            <a:pPr lvl="2"/>
            <a:r>
              <a:rPr lang="pl-PL" sz="1200" dirty="0" smtClean="0"/>
              <a:t>działanie nr 3 „W zakresie infrastruktury w celu transgranicznego udostępnienia i wykorzystania kulturowego i przyrodniczego dziedzictwa regionu przygranicznego”</a:t>
            </a:r>
          </a:p>
          <a:p>
            <a:pPr lvl="3"/>
            <a:r>
              <a:rPr lang="pl-PL" sz="1000" dirty="0" smtClean="0"/>
              <a:t>działanie „Realizacja miejsc widokowych i infrastruktury widokowej (wieże widokowe, platformy widokowe itp.)”</a:t>
            </a:r>
          </a:p>
          <a:p>
            <a:pPr lvl="3"/>
            <a:endParaRPr lang="pl-PL" sz="1000" dirty="0" smtClean="0"/>
          </a:p>
          <a:p>
            <a:r>
              <a:rPr lang="pl-PL" sz="2000" dirty="0" err="1" smtClean="0">
                <a:solidFill>
                  <a:srgbClr val="0070C0"/>
                </a:solidFill>
              </a:rPr>
              <a:t>schválení</a:t>
            </a:r>
            <a:r>
              <a:rPr lang="pl-PL" sz="2000" dirty="0" smtClean="0">
                <a:solidFill>
                  <a:srgbClr val="0070C0"/>
                </a:solidFill>
              </a:rPr>
              <a:t> Programu INTERREG V-A ČR-PR 2014-2020 - </a:t>
            </a:r>
            <a:r>
              <a:rPr lang="pl-PL" sz="2000" b="1" dirty="0" smtClean="0">
                <a:solidFill>
                  <a:srgbClr val="0070C0"/>
                </a:solidFill>
              </a:rPr>
              <a:t>23.6.2015</a:t>
            </a:r>
            <a:r>
              <a:rPr lang="pl-PL" sz="2000" dirty="0" smtClean="0">
                <a:solidFill>
                  <a:srgbClr val="0070C0"/>
                </a:solidFill>
              </a:rPr>
              <a:t>:</a:t>
            </a:r>
          </a:p>
          <a:p>
            <a:pPr lvl="1"/>
            <a:r>
              <a:rPr lang="pl-PL" sz="1600" dirty="0" err="1" smtClean="0">
                <a:solidFill>
                  <a:srgbClr val="0070C0"/>
                </a:solidFill>
              </a:rPr>
              <a:t>prioritní</a:t>
            </a:r>
            <a:r>
              <a:rPr lang="pl-PL" sz="1600" dirty="0" smtClean="0">
                <a:solidFill>
                  <a:srgbClr val="0070C0"/>
                </a:solidFill>
              </a:rPr>
              <a:t> osa 2 „</a:t>
            </a:r>
            <a:r>
              <a:rPr lang="pl-PL" sz="1600" dirty="0" err="1" smtClean="0">
                <a:solidFill>
                  <a:srgbClr val="0070C0"/>
                </a:solidFill>
              </a:rPr>
              <a:t>Rozvoj</a:t>
            </a:r>
            <a:r>
              <a:rPr lang="pl-PL" sz="1600" dirty="0" smtClean="0">
                <a:solidFill>
                  <a:srgbClr val="0070C0"/>
                </a:solidFill>
              </a:rPr>
              <a:t> </a:t>
            </a:r>
            <a:r>
              <a:rPr lang="pl-PL" sz="1600" dirty="0" err="1" smtClean="0">
                <a:solidFill>
                  <a:srgbClr val="0070C0"/>
                </a:solidFill>
              </a:rPr>
              <a:t>potenciálu</a:t>
            </a:r>
            <a:r>
              <a:rPr lang="pl-PL" sz="1600" dirty="0" smtClean="0">
                <a:solidFill>
                  <a:srgbClr val="0070C0"/>
                </a:solidFill>
              </a:rPr>
              <a:t> </a:t>
            </a:r>
            <a:r>
              <a:rPr lang="pl-PL" sz="1600" dirty="0" err="1" smtClean="0">
                <a:solidFill>
                  <a:srgbClr val="0070C0"/>
                </a:solidFill>
              </a:rPr>
              <a:t>přírodních</a:t>
            </a:r>
            <a:r>
              <a:rPr lang="pl-PL" sz="1600" dirty="0" smtClean="0">
                <a:solidFill>
                  <a:srgbClr val="0070C0"/>
                </a:solidFill>
              </a:rPr>
              <a:t> a </a:t>
            </a:r>
            <a:r>
              <a:rPr lang="pl-PL" sz="1600" dirty="0" err="1" smtClean="0">
                <a:solidFill>
                  <a:srgbClr val="0070C0"/>
                </a:solidFill>
              </a:rPr>
              <a:t>kulturních</a:t>
            </a:r>
            <a:r>
              <a:rPr lang="pl-PL" sz="1600" dirty="0" smtClean="0">
                <a:solidFill>
                  <a:srgbClr val="0070C0"/>
                </a:solidFill>
              </a:rPr>
              <a:t> </a:t>
            </a:r>
            <a:r>
              <a:rPr lang="pl-PL" sz="1600" dirty="0" err="1" smtClean="0">
                <a:solidFill>
                  <a:srgbClr val="0070C0"/>
                </a:solidFill>
              </a:rPr>
              <a:t>zdrojů</a:t>
            </a:r>
            <a:r>
              <a:rPr lang="pl-PL" sz="1600" dirty="0" smtClean="0">
                <a:solidFill>
                  <a:srgbClr val="0070C0"/>
                </a:solidFill>
              </a:rPr>
              <a:t> pro podporu </a:t>
            </a:r>
            <a:r>
              <a:rPr lang="pl-PL" sz="1600" dirty="0" err="1" smtClean="0">
                <a:solidFill>
                  <a:srgbClr val="0070C0"/>
                </a:solidFill>
              </a:rPr>
              <a:t>zaměstnanosti</a:t>
            </a:r>
            <a:r>
              <a:rPr lang="pl-PL" sz="1600" dirty="0" smtClean="0">
                <a:solidFill>
                  <a:srgbClr val="0070C0"/>
                </a:solidFill>
              </a:rPr>
              <a:t>”</a:t>
            </a:r>
          </a:p>
          <a:p>
            <a:pPr lvl="2"/>
            <a:r>
              <a:rPr lang="pl-PL" sz="1200" dirty="0" err="1" smtClean="0">
                <a:solidFill>
                  <a:srgbClr val="0070C0"/>
                </a:solidFill>
              </a:rPr>
              <a:t>opatření</a:t>
            </a:r>
            <a:r>
              <a:rPr lang="pl-PL" sz="1200" dirty="0" smtClean="0">
                <a:solidFill>
                  <a:srgbClr val="0070C0"/>
                </a:solidFill>
              </a:rPr>
              <a:t> č. 3 „</a:t>
            </a:r>
            <a:r>
              <a:rPr lang="pl-PL" sz="1200" dirty="0" err="1" smtClean="0">
                <a:solidFill>
                  <a:srgbClr val="0070C0"/>
                </a:solidFill>
              </a:rPr>
              <a:t>Infrastrukturní</a:t>
            </a:r>
            <a:r>
              <a:rPr lang="pl-PL" sz="1200" dirty="0" smtClean="0">
                <a:solidFill>
                  <a:srgbClr val="0070C0"/>
                </a:solidFill>
              </a:rPr>
              <a:t> </a:t>
            </a:r>
            <a:r>
              <a:rPr lang="pl-PL" sz="1200" dirty="0" err="1" smtClean="0">
                <a:solidFill>
                  <a:srgbClr val="0070C0"/>
                </a:solidFill>
              </a:rPr>
              <a:t>opatření</a:t>
            </a:r>
            <a:r>
              <a:rPr lang="pl-PL" sz="1200" dirty="0" smtClean="0">
                <a:solidFill>
                  <a:srgbClr val="0070C0"/>
                </a:solidFill>
              </a:rPr>
              <a:t> pro </a:t>
            </a:r>
            <a:r>
              <a:rPr lang="pl-PL" sz="1200" dirty="0" err="1" smtClean="0">
                <a:solidFill>
                  <a:srgbClr val="0070C0"/>
                </a:solidFill>
              </a:rPr>
              <a:t>přeshraniční</a:t>
            </a:r>
            <a:r>
              <a:rPr lang="pl-PL" sz="1200" dirty="0" smtClean="0">
                <a:solidFill>
                  <a:srgbClr val="0070C0"/>
                </a:solidFill>
              </a:rPr>
              <a:t> </a:t>
            </a:r>
            <a:r>
              <a:rPr lang="pl-PL" sz="1200" dirty="0" err="1" smtClean="0">
                <a:solidFill>
                  <a:srgbClr val="0070C0"/>
                </a:solidFill>
              </a:rPr>
              <a:t>zpřístupnění</a:t>
            </a:r>
            <a:r>
              <a:rPr lang="pl-PL" sz="1200" dirty="0" smtClean="0">
                <a:solidFill>
                  <a:srgbClr val="0070C0"/>
                </a:solidFill>
              </a:rPr>
              <a:t> a </a:t>
            </a:r>
            <a:r>
              <a:rPr lang="pl-PL" sz="1200" dirty="0" err="1" smtClean="0">
                <a:solidFill>
                  <a:srgbClr val="0070C0"/>
                </a:solidFill>
              </a:rPr>
              <a:t>využívání</a:t>
            </a:r>
            <a:r>
              <a:rPr lang="pl-PL" sz="1200" dirty="0" smtClean="0">
                <a:solidFill>
                  <a:srgbClr val="0070C0"/>
                </a:solidFill>
              </a:rPr>
              <a:t> </a:t>
            </a:r>
            <a:r>
              <a:rPr lang="pl-PL" sz="1200" dirty="0" err="1" smtClean="0">
                <a:solidFill>
                  <a:srgbClr val="0070C0"/>
                </a:solidFill>
              </a:rPr>
              <a:t>kulturního</a:t>
            </a:r>
            <a:r>
              <a:rPr lang="pl-PL" sz="1200" dirty="0" smtClean="0">
                <a:solidFill>
                  <a:srgbClr val="0070C0"/>
                </a:solidFill>
              </a:rPr>
              <a:t> a </a:t>
            </a:r>
            <a:r>
              <a:rPr lang="pl-PL" sz="1200" dirty="0" err="1" smtClean="0">
                <a:solidFill>
                  <a:srgbClr val="0070C0"/>
                </a:solidFill>
              </a:rPr>
              <a:t>přírodního</a:t>
            </a:r>
            <a:r>
              <a:rPr lang="pl-PL" sz="1200" dirty="0" smtClean="0">
                <a:solidFill>
                  <a:srgbClr val="0070C0"/>
                </a:solidFill>
              </a:rPr>
              <a:t> </a:t>
            </a:r>
            <a:r>
              <a:rPr lang="pl-PL" sz="1200" dirty="0" err="1" smtClean="0">
                <a:solidFill>
                  <a:srgbClr val="0070C0"/>
                </a:solidFill>
              </a:rPr>
              <a:t>dědictví</a:t>
            </a:r>
            <a:r>
              <a:rPr lang="pl-PL" sz="1200" dirty="0" smtClean="0">
                <a:solidFill>
                  <a:srgbClr val="0070C0"/>
                </a:solidFill>
              </a:rPr>
              <a:t> </a:t>
            </a:r>
            <a:r>
              <a:rPr lang="pl-PL" sz="1200" dirty="0" err="1" smtClean="0">
                <a:solidFill>
                  <a:srgbClr val="0070C0"/>
                </a:solidFill>
              </a:rPr>
              <a:t>příhraničního</a:t>
            </a:r>
            <a:r>
              <a:rPr lang="pl-PL" sz="1200" dirty="0" smtClean="0">
                <a:solidFill>
                  <a:srgbClr val="0070C0"/>
                </a:solidFill>
              </a:rPr>
              <a:t> regionu”</a:t>
            </a:r>
          </a:p>
          <a:p>
            <a:pPr lvl="3"/>
            <a:r>
              <a:rPr lang="pl-PL" sz="1000" dirty="0" err="1" smtClean="0">
                <a:solidFill>
                  <a:srgbClr val="0070C0"/>
                </a:solidFill>
              </a:rPr>
              <a:t>podpořená</a:t>
            </a:r>
            <a:r>
              <a:rPr lang="pl-PL" sz="1000" dirty="0" smtClean="0">
                <a:solidFill>
                  <a:srgbClr val="0070C0"/>
                </a:solidFill>
              </a:rPr>
              <a:t> </a:t>
            </a:r>
            <a:r>
              <a:rPr lang="pl-PL" sz="1000" dirty="0" err="1" smtClean="0">
                <a:solidFill>
                  <a:srgbClr val="0070C0"/>
                </a:solidFill>
              </a:rPr>
              <a:t>aktivita</a:t>
            </a:r>
            <a:r>
              <a:rPr lang="pl-PL" sz="1000" dirty="0" smtClean="0">
                <a:solidFill>
                  <a:srgbClr val="0070C0"/>
                </a:solidFill>
              </a:rPr>
              <a:t> „</a:t>
            </a:r>
            <a:r>
              <a:rPr lang="pl-PL" sz="1000" dirty="0" err="1" smtClean="0">
                <a:solidFill>
                  <a:srgbClr val="0070C0"/>
                </a:solidFill>
              </a:rPr>
              <a:t>Realizace</a:t>
            </a:r>
            <a:r>
              <a:rPr lang="pl-PL" sz="1000" dirty="0" smtClean="0">
                <a:solidFill>
                  <a:srgbClr val="0070C0"/>
                </a:solidFill>
              </a:rPr>
              <a:t> </a:t>
            </a:r>
            <a:r>
              <a:rPr lang="pl-PL" sz="1000" dirty="0" err="1" smtClean="0">
                <a:solidFill>
                  <a:srgbClr val="0070C0"/>
                </a:solidFill>
              </a:rPr>
              <a:t>vyhlídkových</a:t>
            </a:r>
            <a:r>
              <a:rPr lang="pl-PL" sz="1000" dirty="0" smtClean="0">
                <a:solidFill>
                  <a:srgbClr val="0070C0"/>
                </a:solidFill>
              </a:rPr>
              <a:t> </a:t>
            </a:r>
            <a:r>
              <a:rPr lang="pl-PL" sz="1000" dirty="0" err="1" smtClean="0">
                <a:solidFill>
                  <a:srgbClr val="0070C0"/>
                </a:solidFill>
              </a:rPr>
              <a:t>míst</a:t>
            </a:r>
            <a:r>
              <a:rPr lang="pl-PL" sz="1000" dirty="0" smtClean="0">
                <a:solidFill>
                  <a:srgbClr val="0070C0"/>
                </a:solidFill>
              </a:rPr>
              <a:t> a infrastruktury (</a:t>
            </a:r>
            <a:r>
              <a:rPr lang="pl-PL" sz="1000" dirty="0" err="1" smtClean="0">
                <a:solidFill>
                  <a:srgbClr val="0070C0"/>
                </a:solidFill>
              </a:rPr>
              <a:t>rozhledny</a:t>
            </a:r>
            <a:r>
              <a:rPr lang="pl-PL" sz="1000" dirty="0" smtClean="0">
                <a:solidFill>
                  <a:srgbClr val="0070C0"/>
                </a:solidFill>
              </a:rPr>
              <a:t>, </a:t>
            </a:r>
            <a:r>
              <a:rPr lang="pl-PL" sz="1000" dirty="0" err="1" smtClean="0">
                <a:solidFill>
                  <a:srgbClr val="0070C0"/>
                </a:solidFill>
              </a:rPr>
              <a:t>vyhlídková</a:t>
            </a:r>
            <a:r>
              <a:rPr lang="pl-PL" sz="1000" dirty="0" smtClean="0">
                <a:solidFill>
                  <a:srgbClr val="0070C0"/>
                </a:solidFill>
              </a:rPr>
              <a:t> </a:t>
            </a:r>
            <a:r>
              <a:rPr lang="pl-PL" sz="1000" dirty="0" err="1" smtClean="0">
                <a:solidFill>
                  <a:srgbClr val="0070C0"/>
                </a:solidFill>
              </a:rPr>
              <a:t>místa</a:t>
            </a:r>
            <a:r>
              <a:rPr lang="pl-PL" sz="1000" dirty="0" smtClean="0">
                <a:solidFill>
                  <a:srgbClr val="0070C0"/>
                </a:solidFill>
              </a:rPr>
              <a:t> </a:t>
            </a:r>
            <a:r>
              <a:rPr lang="pl-PL" sz="1000" dirty="0" err="1" smtClean="0">
                <a:solidFill>
                  <a:srgbClr val="0070C0"/>
                </a:solidFill>
              </a:rPr>
              <a:t>apod</a:t>
            </a:r>
            <a:r>
              <a:rPr lang="pl-PL" sz="1000" dirty="0" smtClean="0">
                <a:solidFill>
                  <a:srgbClr val="0070C0"/>
                </a:solidFill>
              </a:rPr>
              <a:t>.)”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" y="2780928"/>
            <a:ext cx="2124106" cy="47891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470" y="2758641"/>
            <a:ext cx="2088609" cy="47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0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199022" y="1583584"/>
            <a:ext cx="78848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u="sng" dirty="0" smtClean="0">
                <a:ea typeface="Calibri"/>
                <a:cs typeface="Calibri"/>
              </a:rPr>
              <a:t>Od pomysłu do realizacji szlaku</a:t>
            </a:r>
          </a:p>
          <a:p>
            <a:pPr marL="25650" lvl="0" algn="ctr"/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 nápadu k realizaci stezky</a:t>
            </a:r>
            <a:endParaRPr lang="pl-PL" sz="3200" u="sng" dirty="0" smtClean="0"/>
          </a:p>
          <a:p>
            <a:pPr marL="514350" lvl="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07504" y="2868522"/>
            <a:ext cx="8976394" cy="30807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i="1" dirty="0" smtClean="0"/>
              <a:t>Podejście systematyczne </a:t>
            </a:r>
          </a:p>
          <a:p>
            <a:pPr marL="0" indent="0" algn="ctr">
              <a:buNone/>
            </a:pPr>
            <a:r>
              <a:rPr lang="pl-PL" sz="2400" i="1" dirty="0" err="1" smtClean="0">
                <a:solidFill>
                  <a:srgbClr val="0070C0"/>
                </a:solidFill>
              </a:rPr>
              <a:t>Systematický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přístup</a:t>
            </a:r>
            <a:endParaRPr lang="pl-PL" sz="2400" i="1" dirty="0" smtClean="0"/>
          </a:p>
          <a:p>
            <a:pPr marL="0" indent="0" algn="ctr">
              <a:buNone/>
            </a:pPr>
            <a:r>
              <a:rPr lang="pl-PL" sz="800" i="1" dirty="0" smtClean="0"/>
              <a:t>------------------------------------------------------------------------------------------------------------------------------------------------------------------------------------------------------------------------</a:t>
            </a:r>
          </a:p>
          <a:p>
            <a:pPr marL="0" indent="0" algn="ctr">
              <a:buNone/>
            </a:pPr>
            <a:r>
              <a:rPr lang="pl-PL" sz="2200" i="1" dirty="0" smtClean="0"/>
              <a:t>Wykorzystanie funduszu mikroprojektów w Euroregionie </a:t>
            </a:r>
            <a:r>
              <a:rPr lang="pl-PL" sz="2200" i="1" dirty="0" err="1" smtClean="0"/>
              <a:t>Silesia</a:t>
            </a:r>
            <a:r>
              <a:rPr lang="pl-PL" sz="2200" i="1" dirty="0" smtClean="0"/>
              <a:t> – „etapizacja“ </a:t>
            </a:r>
          </a:p>
          <a:p>
            <a:pPr marL="0" indent="0" algn="ctr">
              <a:buNone/>
            </a:pPr>
            <a:r>
              <a:rPr lang="pl-PL" sz="2200" i="1" dirty="0" err="1" smtClean="0">
                <a:solidFill>
                  <a:srgbClr val="0070C0"/>
                </a:solidFill>
              </a:rPr>
              <a:t>Využití</a:t>
            </a:r>
            <a:r>
              <a:rPr lang="pl-PL" sz="2200" i="1" dirty="0" smtClean="0">
                <a:solidFill>
                  <a:srgbClr val="0070C0"/>
                </a:solidFill>
              </a:rPr>
              <a:t> </a:t>
            </a:r>
            <a:r>
              <a:rPr lang="pl-PL" sz="2200" i="1" dirty="0" err="1" smtClean="0">
                <a:solidFill>
                  <a:srgbClr val="0070C0"/>
                </a:solidFill>
              </a:rPr>
              <a:t>Fondu</a:t>
            </a:r>
            <a:r>
              <a:rPr lang="pl-PL" sz="2200" i="1" dirty="0" smtClean="0">
                <a:solidFill>
                  <a:srgbClr val="0070C0"/>
                </a:solidFill>
              </a:rPr>
              <a:t> </a:t>
            </a:r>
            <a:r>
              <a:rPr lang="pl-PL" sz="2200" i="1" dirty="0" err="1" smtClean="0">
                <a:solidFill>
                  <a:srgbClr val="0070C0"/>
                </a:solidFill>
              </a:rPr>
              <a:t>mikroprojektů</a:t>
            </a:r>
            <a:r>
              <a:rPr lang="pl-PL" sz="2200" i="1" dirty="0" smtClean="0">
                <a:solidFill>
                  <a:srgbClr val="0070C0"/>
                </a:solidFill>
              </a:rPr>
              <a:t> v Euroregionu </a:t>
            </a:r>
            <a:r>
              <a:rPr lang="pl-PL" sz="2200" i="1" dirty="0" err="1" smtClean="0">
                <a:solidFill>
                  <a:srgbClr val="0070C0"/>
                </a:solidFill>
              </a:rPr>
              <a:t>Silesia</a:t>
            </a:r>
            <a:r>
              <a:rPr lang="pl-PL" sz="2200" i="1" dirty="0" smtClean="0">
                <a:solidFill>
                  <a:srgbClr val="0070C0"/>
                </a:solidFill>
              </a:rPr>
              <a:t> – „</a:t>
            </a:r>
            <a:r>
              <a:rPr lang="pl-PL" sz="2200" i="1" dirty="0" err="1" smtClean="0">
                <a:solidFill>
                  <a:srgbClr val="0070C0"/>
                </a:solidFill>
              </a:rPr>
              <a:t>etapizace</a:t>
            </a:r>
            <a:r>
              <a:rPr lang="pl-PL" sz="2200" i="1" dirty="0" smtClean="0">
                <a:solidFill>
                  <a:srgbClr val="0070C0"/>
                </a:solidFill>
              </a:rPr>
              <a:t>“</a:t>
            </a:r>
          </a:p>
          <a:p>
            <a:pPr marL="0" indent="0" algn="ctr">
              <a:buNone/>
            </a:pPr>
            <a:r>
              <a:rPr lang="pl-PL" sz="800" i="1" dirty="0" smtClean="0"/>
              <a:t>------------------------------------------------------------------------------------------------------------------------------------------------------------------------------------------------------------------------</a:t>
            </a:r>
            <a:endParaRPr lang="pl-PL" sz="800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pl-PL" sz="2400" i="1" dirty="0" smtClean="0"/>
              <a:t>Przygotowanie projektu parasolowego „</a:t>
            </a:r>
            <a:r>
              <a:rPr lang="pl-PL" sz="2400" i="1" dirty="0" err="1" smtClean="0"/>
              <a:t>Silesianka</a:t>
            </a:r>
            <a:r>
              <a:rPr lang="pl-PL" sz="2400" i="1" dirty="0" smtClean="0"/>
              <a:t>“</a:t>
            </a:r>
          </a:p>
          <a:p>
            <a:pPr marL="0" indent="0" algn="ctr">
              <a:buNone/>
            </a:pPr>
            <a:r>
              <a:rPr lang="pl-PL" sz="2400" i="1" dirty="0" err="1" smtClean="0">
                <a:solidFill>
                  <a:srgbClr val="0070C0"/>
                </a:solidFill>
              </a:rPr>
              <a:t>Příprava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zastřešujícího</a:t>
            </a:r>
            <a:r>
              <a:rPr lang="pl-PL" sz="2400" i="1" dirty="0" smtClean="0">
                <a:solidFill>
                  <a:srgbClr val="0070C0"/>
                </a:solidFill>
              </a:rPr>
              <a:t> projektu „</a:t>
            </a:r>
            <a:r>
              <a:rPr lang="pl-PL" sz="2400" i="1" dirty="0" err="1" smtClean="0">
                <a:solidFill>
                  <a:srgbClr val="0070C0"/>
                </a:solidFill>
              </a:rPr>
              <a:t>Silesianka</a:t>
            </a:r>
            <a:r>
              <a:rPr lang="pl-PL" sz="2400" i="1" dirty="0" smtClean="0">
                <a:solidFill>
                  <a:srgbClr val="0070C0"/>
                </a:solidFill>
              </a:rPr>
              <a:t>“</a:t>
            </a:r>
          </a:p>
        </p:txBody>
      </p:sp>
      <p:pic>
        <p:nvPicPr>
          <p:cNvPr id="7" name="Picture 11" descr="Konkurencji, Biznesowe, Oferta, Sprzeda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547" y="1583584"/>
            <a:ext cx="2043517" cy="165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5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8"/>
          <p:cNvSpPr txBox="1"/>
          <p:nvPr/>
        </p:nvSpPr>
        <p:spPr>
          <a:xfrm>
            <a:off x="1199022" y="1583584"/>
            <a:ext cx="78848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650" lvl="0" algn="ctr"/>
            <a:r>
              <a:rPr lang="pl-PL" sz="3200" u="sng" dirty="0" smtClean="0">
                <a:ea typeface="Calibri"/>
                <a:cs typeface="Calibri"/>
              </a:rPr>
              <a:t>Od pomysłu do realizacji szlaku</a:t>
            </a:r>
          </a:p>
          <a:p>
            <a:pPr marL="25650" lvl="0" algn="ctr"/>
            <a:r>
              <a:rPr lang="pl-PL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 nápadu k realizaci stezky</a:t>
            </a:r>
            <a:endParaRPr lang="pl-PL" sz="3200" u="sng" dirty="0" smtClean="0"/>
          </a:p>
          <a:p>
            <a:pPr marL="514350" lvl="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51520" y="2708920"/>
            <a:ext cx="8748972" cy="32403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b="1" i="1" dirty="0" smtClean="0"/>
              <a:t>Podejście systematyczne </a:t>
            </a:r>
            <a:r>
              <a:rPr lang="pl-PL" sz="2000" b="1" i="1" dirty="0" err="1" smtClean="0">
                <a:solidFill>
                  <a:srgbClr val="0070C0"/>
                </a:solidFill>
              </a:rPr>
              <a:t>Systematický</a:t>
            </a:r>
            <a:r>
              <a:rPr lang="pl-PL" sz="2000" b="1" i="1" dirty="0" smtClean="0">
                <a:solidFill>
                  <a:srgbClr val="0070C0"/>
                </a:solidFill>
              </a:rPr>
              <a:t> </a:t>
            </a:r>
            <a:r>
              <a:rPr lang="pl-PL" sz="2000" b="1" i="1" dirty="0" err="1" smtClean="0">
                <a:solidFill>
                  <a:srgbClr val="0070C0"/>
                </a:solidFill>
              </a:rPr>
              <a:t>přístup</a:t>
            </a:r>
            <a:endParaRPr lang="pl-PL" sz="2000" b="1" i="1" dirty="0" smtClean="0">
              <a:solidFill>
                <a:srgbClr val="0070C0"/>
              </a:solidFill>
            </a:endParaRPr>
          </a:p>
          <a:p>
            <a:pPr algn="just"/>
            <a:r>
              <a:rPr lang="pl-PL" sz="1800" dirty="0" smtClean="0"/>
              <a:t>mianowanie personelu koordynującego – Daria </a:t>
            </a:r>
            <a:r>
              <a:rPr lang="pl-PL" sz="1800" dirty="0" err="1" smtClean="0"/>
              <a:t>Kardaczyńska</a:t>
            </a:r>
            <a:r>
              <a:rPr lang="pl-PL" sz="1800" dirty="0" smtClean="0"/>
              <a:t>, Roman </a:t>
            </a:r>
            <a:r>
              <a:rPr lang="pl-PL" sz="1800" dirty="0" err="1" smtClean="0"/>
              <a:t>Tománek</a:t>
            </a:r>
            <a:endParaRPr lang="pl-PL" sz="1800" dirty="0" smtClean="0"/>
          </a:p>
          <a:p>
            <a:pPr algn="just"/>
            <a:r>
              <a:rPr lang="pl-PL" sz="1800" dirty="0" smtClean="0"/>
              <a:t>ankieta dla potencjalnych zainteresowanych budową wież/platform widokowych</a:t>
            </a:r>
          </a:p>
          <a:p>
            <a:pPr algn="just"/>
            <a:r>
              <a:rPr lang="pl-PL" sz="1800" dirty="0" smtClean="0"/>
              <a:t>wspólne spotkania zainteresowanych budową – pierwsze </a:t>
            </a:r>
            <a:r>
              <a:rPr lang="pl-PL" sz="1800" b="1" dirty="0" smtClean="0"/>
              <a:t>8.9.2016r. w Raciborzu</a:t>
            </a:r>
          </a:p>
          <a:p>
            <a:pPr algn="just"/>
            <a:r>
              <a:rPr lang="pl-PL" sz="1800" dirty="0" smtClean="0"/>
              <a:t>podział na mikroprojekt (maks. 30 tys. EUR dotacji) lub duży projekt</a:t>
            </a:r>
          </a:p>
          <a:p>
            <a:pPr algn="just"/>
            <a:r>
              <a:rPr lang="pl-PL" sz="1800" dirty="0" err="1" smtClean="0">
                <a:solidFill>
                  <a:srgbClr val="0070C0"/>
                </a:solidFill>
              </a:rPr>
              <a:t>ustanovení</a:t>
            </a:r>
            <a:r>
              <a:rPr lang="pl-PL" sz="1800" dirty="0" smtClean="0">
                <a:solidFill>
                  <a:srgbClr val="0070C0"/>
                </a:solidFill>
              </a:rPr>
              <a:t> </a:t>
            </a:r>
            <a:r>
              <a:rPr lang="pl-PL" sz="1800" dirty="0" err="1" smtClean="0">
                <a:solidFill>
                  <a:srgbClr val="0070C0"/>
                </a:solidFill>
              </a:rPr>
              <a:t>koordinačních</a:t>
            </a:r>
            <a:r>
              <a:rPr lang="pl-PL" sz="1800" dirty="0" smtClean="0">
                <a:solidFill>
                  <a:srgbClr val="0070C0"/>
                </a:solidFill>
              </a:rPr>
              <a:t> </a:t>
            </a:r>
            <a:r>
              <a:rPr lang="pl-PL" sz="1800" dirty="0" err="1" smtClean="0">
                <a:solidFill>
                  <a:srgbClr val="0070C0"/>
                </a:solidFill>
              </a:rPr>
              <a:t>pracovníků</a:t>
            </a:r>
            <a:r>
              <a:rPr lang="pl-PL" sz="1800" dirty="0" smtClean="0">
                <a:solidFill>
                  <a:srgbClr val="0070C0"/>
                </a:solidFill>
              </a:rPr>
              <a:t> – Daria </a:t>
            </a:r>
            <a:r>
              <a:rPr lang="pl-PL" sz="1800" dirty="0" err="1" smtClean="0">
                <a:solidFill>
                  <a:srgbClr val="0070C0"/>
                </a:solidFill>
              </a:rPr>
              <a:t>Kardaczyńska</a:t>
            </a:r>
            <a:r>
              <a:rPr lang="pl-PL" sz="1800" dirty="0" smtClean="0">
                <a:solidFill>
                  <a:srgbClr val="0070C0"/>
                </a:solidFill>
              </a:rPr>
              <a:t>, Roman </a:t>
            </a:r>
            <a:r>
              <a:rPr lang="pl-PL" sz="1800" dirty="0" err="1" smtClean="0">
                <a:solidFill>
                  <a:srgbClr val="0070C0"/>
                </a:solidFill>
              </a:rPr>
              <a:t>Tománek</a:t>
            </a:r>
            <a:endParaRPr lang="pl-PL" sz="1800" dirty="0" smtClean="0">
              <a:solidFill>
                <a:srgbClr val="0070C0"/>
              </a:solidFill>
            </a:endParaRPr>
          </a:p>
          <a:p>
            <a:pPr algn="just"/>
            <a:r>
              <a:rPr lang="pl-PL" sz="1800" dirty="0" err="1" smtClean="0">
                <a:solidFill>
                  <a:srgbClr val="0070C0"/>
                </a:solidFill>
              </a:rPr>
              <a:t>dotazník</a:t>
            </a:r>
            <a:r>
              <a:rPr lang="pl-PL" sz="1800" dirty="0" smtClean="0">
                <a:solidFill>
                  <a:srgbClr val="0070C0"/>
                </a:solidFill>
              </a:rPr>
              <a:t> pro </a:t>
            </a:r>
            <a:r>
              <a:rPr lang="pl-PL" sz="1800" dirty="0" err="1" smtClean="0">
                <a:solidFill>
                  <a:srgbClr val="0070C0"/>
                </a:solidFill>
              </a:rPr>
              <a:t>potenciální</a:t>
            </a:r>
            <a:r>
              <a:rPr lang="pl-PL" sz="1800" dirty="0" smtClean="0">
                <a:solidFill>
                  <a:srgbClr val="0070C0"/>
                </a:solidFill>
              </a:rPr>
              <a:t> </a:t>
            </a:r>
            <a:r>
              <a:rPr lang="pl-PL" sz="1800" dirty="0" err="1" smtClean="0">
                <a:solidFill>
                  <a:srgbClr val="0070C0"/>
                </a:solidFill>
              </a:rPr>
              <a:t>zájemce</a:t>
            </a:r>
            <a:r>
              <a:rPr lang="pl-PL" sz="1800" dirty="0" smtClean="0">
                <a:solidFill>
                  <a:srgbClr val="0070C0"/>
                </a:solidFill>
              </a:rPr>
              <a:t> o </a:t>
            </a:r>
            <a:r>
              <a:rPr lang="pl-PL" sz="1800" dirty="0" err="1" smtClean="0">
                <a:solidFill>
                  <a:srgbClr val="0070C0"/>
                </a:solidFill>
              </a:rPr>
              <a:t>výstavbu</a:t>
            </a:r>
            <a:r>
              <a:rPr lang="pl-PL" sz="1800" dirty="0" smtClean="0">
                <a:solidFill>
                  <a:srgbClr val="0070C0"/>
                </a:solidFill>
              </a:rPr>
              <a:t> </a:t>
            </a:r>
            <a:r>
              <a:rPr lang="pl-PL" sz="1800" dirty="0" err="1" smtClean="0">
                <a:solidFill>
                  <a:srgbClr val="0070C0"/>
                </a:solidFill>
              </a:rPr>
              <a:t>rozhledny</a:t>
            </a:r>
            <a:r>
              <a:rPr lang="pl-PL" sz="1800" dirty="0" smtClean="0">
                <a:solidFill>
                  <a:srgbClr val="0070C0"/>
                </a:solidFill>
              </a:rPr>
              <a:t>/</a:t>
            </a:r>
            <a:r>
              <a:rPr lang="pl-PL" sz="1800" dirty="0" err="1" smtClean="0">
                <a:solidFill>
                  <a:srgbClr val="0070C0"/>
                </a:solidFill>
              </a:rPr>
              <a:t>vyhlídkového</a:t>
            </a:r>
            <a:r>
              <a:rPr lang="pl-PL" sz="1800" dirty="0" smtClean="0">
                <a:solidFill>
                  <a:srgbClr val="0070C0"/>
                </a:solidFill>
              </a:rPr>
              <a:t> </a:t>
            </a:r>
            <a:r>
              <a:rPr lang="pl-PL" sz="1800" dirty="0" err="1" smtClean="0">
                <a:solidFill>
                  <a:srgbClr val="0070C0"/>
                </a:solidFill>
              </a:rPr>
              <a:t>místa</a:t>
            </a:r>
            <a:endParaRPr lang="pl-PL" sz="1800" dirty="0" smtClean="0">
              <a:solidFill>
                <a:srgbClr val="0070C0"/>
              </a:solidFill>
            </a:endParaRPr>
          </a:p>
          <a:p>
            <a:pPr algn="just"/>
            <a:r>
              <a:rPr lang="pl-PL" sz="1800" dirty="0" err="1" smtClean="0">
                <a:solidFill>
                  <a:srgbClr val="0070C0"/>
                </a:solidFill>
              </a:rPr>
              <a:t>společné</a:t>
            </a:r>
            <a:r>
              <a:rPr lang="pl-PL" sz="1800" dirty="0" smtClean="0">
                <a:solidFill>
                  <a:srgbClr val="0070C0"/>
                </a:solidFill>
              </a:rPr>
              <a:t> </a:t>
            </a:r>
            <a:r>
              <a:rPr lang="pl-PL" sz="1800" dirty="0" err="1" smtClean="0">
                <a:solidFill>
                  <a:srgbClr val="0070C0"/>
                </a:solidFill>
              </a:rPr>
              <a:t>schůzky</a:t>
            </a:r>
            <a:r>
              <a:rPr lang="pl-PL" sz="1800" dirty="0" smtClean="0">
                <a:solidFill>
                  <a:srgbClr val="0070C0"/>
                </a:solidFill>
              </a:rPr>
              <a:t> </a:t>
            </a:r>
            <a:r>
              <a:rPr lang="pl-PL" sz="1800" dirty="0" err="1" smtClean="0">
                <a:solidFill>
                  <a:srgbClr val="0070C0"/>
                </a:solidFill>
              </a:rPr>
              <a:t>zájemců</a:t>
            </a:r>
            <a:r>
              <a:rPr lang="pl-PL" sz="1800" dirty="0" smtClean="0">
                <a:solidFill>
                  <a:srgbClr val="0070C0"/>
                </a:solidFill>
              </a:rPr>
              <a:t> o </a:t>
            </a:r>
            <a:r>
              <a:rPr lang="pl-PL" sz="1800" dirty="0" err="1" smtClean="0">
                <a:solidFill>
                  <a:srgbClr val="0070C0"/>
                </a:solidFill>
              </a:rPr>
              <a:t>výstavbu</a:t>
            </a:r>
            <a:r>
              <a:rPr lang="pl-PL" sz="1800" dirty="0" smtClean="0">
                <a:solidFill>
                  <a:srgbClr val="0070C0"/>
                </a:solidFill>
              </a:rPr>
              <a:t> – </a:t>
            </a:r>
            <a:r>
              <a:rPr lang="pl-PL" sz="1800" dirty="0" err="1" smtClean="0">
                <a:solidFill>
                  <a:srgbClr val="0070C0"/>
                </a:solidFill>
              </a:rPr>
              <a:t>první</a:t>
            </a:r>
            <a:r>
              <a:rPr lang="pl-PL" sz="1800" dirty="0" smtClean="0">
                <a:solidFill>
                  <a:srgbClr val="0070C0"/>
                </a:solidFill>
              </a:rPr>
              <a:t> </a:t>
            </a:r>
            <a:r>
              <a:rPr lang="pl-PL" sz="1800" b="1" dirty="0" smtClean="0">
                <a:solidFill>
                  <a:srgbClr val="0070C0"/>
                </a:solidFill>
              </a:rPr>
              <a:t>8.9.2016 v Raciborzu</a:t>
            </a:r>
          </a:p>
          <a:p>
            <a:pPr algn="just"/>
            <a:r>
              <a:rPr lang="pl-PL" sz="1800" dirty="0" err="1" smtClean="0">
                <a:solidFill>
                  <a:srgbClr val="0070C0"/>
                </a:solidFill>
              </a:rPr>
              <a:t>rozčlenění</a:t>
            </a:r>
            <a:r>
              <a:rPr lang="pl-PL" sz="1800" dirty="0" smtClean="0">
                <a:solidFill>
                  <a:srgbClr val="0070C0"/>
                </a:solidFill>
              </a:rPr>
              <a:t> na mikroprojekt (max. 30 </a:t>
            </a:r>
            <a:r>
              <a:rPr lang="pl-PL" sz="1800" dirty="0" err="1" smtClean="0">
                <a:solidFill>
                  <a:srgbClr val="0070C0"/>
                </a:solidFill>
              </a:rPr>
              <a:t>tis</a:t>
            </a:r>
            <a:r>
              <a:rPr lang="pl-PL" sz="1800" dirty="0" smtClean="0">
                <a:solidFill>
                  <a:srgbClr val="0070C0"/>
                </a:solidFill>
              </a:rPr>
              <a:t>. EUR </a:t>
            </a:r>
            <a:r>
              <a:rPr lang="pl-PL" sz="1800" dirty="0" err="1" smtClean="0">
                <a:solidFill>
                  <a:srgbClr val="0070C0"/>
                </a:solidFill>
              </a:rPr>
              <a:t>dotace</a:t>
            </a:r>
            <a:r>
              <a:rPr lang="pl-PL" sz="1800" dirty="0" smtClean="0">
                <a:solidFill>
                  <a:srgbClr val="0070C0"/>
                </a:solidFill>
              </a:rPr>
              <a:t>) </a:t>
            </a:r>
            <a:r>
              <a:rPr lang="pl-PL" sz="1800" dirty="0" err="1" smtClean="0">
                <a:solidFill>
                  <a:srgbClr val="0070C0"/>
                </a:solidFill>
              </a:rPr>
              <a:t>nebo</a:t>
            </a:r>
            <a:r>
              <a:rPr lang="pl-PL" sz="1800" dirty="0" smtClean="0">
                <a:solidFill>
                  <a:srgbClr val="0070C0"/>
                </a:solidFill>
              </a:rPr>
              <a:t> </a:t>
            </a:r>
            <a:r>
              <a:rPr lang="pl-PL" sz="1800" dirty="0" err="1" smtClean="0">
                <a:solidFill>
                  <a:srgbClr val="0070C0"/>
                </a:solidFill>
              </a:rPr>
              <a:t>velký</a:t>
            </a:r>
            <a:r>
              <a:rPr lang="pl-PL" sz="1800" dirty="0" smtClean="0">
                <a:solidFill>
                  <a:srgbClr val="0070C0"/>
                </a:solidFill>
              </a:rPr>
              <a:t> projekt</a:t>
            </a:r>
          </a:p>
          <a:p>
            <a:pPr algn="just"/>
            <a:endParaRPr lang="pl-PL" sz="2000" dirty="0" smtClean="0">
              <a:solidFill>
                <a:srgbClr val="0070C0"/>
              </a:solidFill>
            </a:endParaRPr>
          </a:p>
          <a:p>
            <a:pPr algn="just"/>
            <a:endParaRPr lang="pl-PL" sz="2000" dirty="0" smtClean="0">
              <a:solidFill>
                <a:srgbClr val="0070C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6" r="15004"/>
          <a:stretch/>
        </p:blipFill>
        <p:spPr bwMode="auto">
          <a:xfrm>
            <a:off x="323528" y="1700808"/>
            <a:ext cx="2016224" cy="91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89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"/>
          <a:stretch/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8" b="11396"/>
          <a:stretch/>
        </p:blipFill>
        <p:spPr bwMode="auto">
          <a:xfrm>
            <a:off x="-1" y="0"/>
            <a:ext cx="9144000" cy="1383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04043"/>
            <a:ext cx="324508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828" y="3902385"/>
            <a:ext cx="3370301" cy="194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75155"/>
            <a:ext cx="2921114" cy="200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RTOMANEK\OBDOBÍ 2014-2020\PROJEKTY\Vlastní\Rozhledny\I. etapa\Setkání 8.9.2016\FOTO\IMG_39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728" y="2204864"/>
            <a:ext cx="1851931" cy="277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2" y="1480041"/>
            <a:ext cx="3384375" cy="225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9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3247</TotalTime>
  <Words>2054</Words>
  <Application>Microsoft Office PowerPoint</Application>
  <PresentationFormat>Pokaz na ekranie (4:3)</PresentationFormat>
  <Paragraphs>435</Paragraphs>
  <Slides>44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45" baseType="lpstr">
      <vt:lpstr>Motyw pakietu Office</vt:lpstr>
      <vt:lpstr> Konferencja rozpoczynająca realizację projektu  Úvodní konference realizovaná v rámci projektu       "Silesianka" - szlak wież i platform widokowych  w Euroregionie Silesia   "Silesianka" – stezka rozhleden a vyhlídkových míst  v Euroregionu Silesia   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 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„Silesianka“ - szlakiem wież i platform widokowych  w Euroregionie Silesia</dc:title>
  <dc:creator>Anna Kubala</dc:creator>
  <cp:lastModifiedBy>Anna Kubala</cp:lastModifiedBy>
  <cp:revision>178</cp:revision>
  <cp:lastPrinted>2020-02-18T12:44:38Z</cp:lastPrinted>
  <dcterms:created xsi:type="dcterms:W3CDTF">2019-10-08T10:40:03Z</dcterms:created>
  <dcterms:modified xsi:type="dcterms:W3CDTF">2020-02-19T07:21:26Z</dcterms:modified>
</cp:coreProperties>
</file>